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DM Sans Medium" pitchFamily="2" charset="0"/>
      <p:regular r:id="rId11"/>
      <p:italic r:id="rId12"/>
    </p:embeddedFont>
    <p:embeddedFont>
      <p:font typeface="Inter" panose="020B0600070205080204" charset="0"/>
      <p:regular r:id="rId1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76466-782F-4253-8C41-6B54E0B3F1FF}" v="2" dt="2024-10-02T13:00:14.214"/>
    <p1510:client id="{27CE0896-F0A5-4CBF-9714-53708F69E714}" v="2" dt="2024-10-02T22:03:45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5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shio Morizane" userId="f1262eaf22d3f8f5" providerId="LiveId" clId="{27CE0896-F0A5-4CBF-9714-53708F69E714}"/>
    <pc:docChg chg="modSld">
      <pc:chgData name="Toshio Morizane" userId="f1262eaf22d3f8f5" providerId="LiveId" clId="{27CE0896-F0A5-4CBF-9714-53708F69E714}" dt="2024-10-02T22:02:59.043" v="0" actId="14100"/>
      <pc:docMkLst>
        <pc:docMk/>
      </pc:docMkLst>
      <pc:sldChg chg="modSp mod">
        <pc:chgData name="Toshio Morizane" userId="f1262eaf22d3f8f5" providerId="LiveId" clId="{27CE0896-F0A5-4CBF-9714-53708F69E714}" dt="2024-10-02T22:02:59.043" v="0" actId="14100"/>
        <pc:sldMkLst>
          <pc:docMk/>
          <pc:sldMk cId="0" sldId="256"/>
        </pc:sldMkLst>
        <pc:spChg chg="mod">
          <ac:chgData name="Toshio Morizane" userId="f1262eaf22d3f8f5" providerId="LiveId" clId="{27CE0896-F0A5-4CBF-9714-53708F69E714}" dt="2024-10-02T22:02:59.043" v="0" actId="14100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Toshio Morizane" userId="f1262eaf22d3f8f5" providerId="LiveId" clId="{01576466-782F-4253-8C41-6B54E0B3F1FF}"/>
    <pc:docChg chg="modSld">
      <pc:chgData name="Toshio Morizane" userId="f1262eaf22d3f8f5" providerId="LiveId" clId="{01576466-782F-4253-8C41-6B54E0B3F1FF}" dt="2024-10-02T13:05:47.357" v="403" actId="20577"/>
      <pc:docMkLst>
        <pc:docMk/>
      </pc:docMkLst>
      <pc:sldChg chg="modSp mod">
        <pc:chgData name="Toshio Morizane" userId="f1262eaf22d3f8f5" providerId="LiveId" clId="{01576466-782F-4253-8C41-6B54E0B3F1FF}" dt="2024-10-02T12:57:20.533" v="0" actId="14100"/>
        <pc:sldMkLst>
          <pc:docMk/>
          <pc:sldMk cId="0" sldId="258"/>
        </pc:sldMkLst>
        <pc:spChg chg="mod">
          <ac:chgData name="Toshio Morizane" userId="f1262eaf22d3f8f5" providerId="LiveId" clId="{01576466-782F-4253-8C41-6B54E0B3F1FF}" dt="2024-10-02T12:57:20.533" v="0" actId="14100"/>
          <ac:spMkLst>
            <pc:docMk/>
            <pc:sldMk cId="0" sldId="258"/>
            <ac:spMk id="9" creationId="{00000000-0000-0000-0000-000000000000}"/>
          </ac:spMkLst>
        </pc:spChg>
      </pc:sldChg>
      <pc:sldChg chg="modSp mod">
        <pc:chgData name="Toshio Morizane" userId="f1262eaf22d3f8f5" providerId="LiveId" clId="{01576466-782F-4253-8C41-6B54E0B3F1FF}" dt="2024-10-02T12:57:35.867" v="1" actId="14100"/>
        <pc:sldMkLst>
          <pc:docMk/>
          <pc:sldMk cId="0" sldId="259"/>
        </pc:sldMkLst>
        <pc:spChg chg="mod">
          <ac:chgData name="Toshio Morizane" userId="f1262eaf22d3f8f5" providerId="LiveId" clId="{01576466-782F-4253-8C41-6B54E0B3F1FF}" dt="2024-10-02T12:57:35.867" v="1" actId="14100"/>
          <ac:spMkLst>
            <pc:docMk/>
            <pc:sldMk cId="0" sldId="259"/>
            <ac:spMk id="12" creationId="{00000000-0000-0000-0000-000000000000}"/>
          </ac:spMkLst>
        </pc:spChg>
      </pc:sldChg>
      <pc:sldChg chg="modSp mod">
        <pc:chgData name="Toshio Morizane" userId="f1262eaf22d3f8f5" providerId="LiveId" clId="{01576466-782F-4253-8C41-6B54E0B3F1FF}" dt="2024-10-02T13:05:47.357" v="403" actId="20577"/>
        <pc:sldMkLst>
          <pc:docMk/>
          <pc:sldMk cId="0" sldId="261"/>
        </pc:sldMkLst>
        <pc:spChg chg="mod">
          <ac:chgData name="Toshio Morizane" userId="f1262eaf22d3f8f5" providerId="LiveId" clId="{01576466-782F-4253-8C41-6B54E0B3F1FF}" dt="2024-10-02T12:58:26.687" v="20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5:47.357" v="403" actId="20577"/>
          <ac:spMkLst>
            <pc:docMk/>
            <pc:sldMk cId="0" sldId="261"/>
            <ac:spMk id="7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2:58:42.493" v="29" actId="20577"/>
          <ac:spMkLst>
            <pc:docMk/>
            <pc:sldMk cId="0" sldId="261"/>
            <ac:spMk id="10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4:44.429" v="320" actId="20577"/>
          <ac:spMkLst>
            <pc:docMk/>
            <pc:sldMk cId="0" sldId="261"/>
            <ac:spMk id="11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5:12.707" v="348" actId="20577"/>
          <ac:spMkLst>
            <pc:docMk/>
            <pc:sldMk cId="0" sldId="261"/>
            <ac:spMk id="15" creationId="{00000000-0000-0000-0000-000000000000}"/>
          </ac:spMkLst>
        </pc:spChg>
      </pc:sldChg>
      <pc:sldChg chg="modSp mod">
        <pc:chgData name="Toshio Morizane" userId="f1262eaf22d3f8f5" providerId="LiveId" clId="{01576466-782F-4253-8C41-6B54E0B3F1FF}" dt="2024-10-02T13:04:16.462" v="293" actId="20577"/>
        <pc:sldMkLst>
          <pc:docMk/>
          <pc:sldMk cId="0" sldId="262"/>
        </pc:sldMkLst>
        <pc:spChg chg="mod">
          <ac:chgData name="Toshio Morizane" userId="f1262eaf22d3f8f5" providerId="LiveId" clId="{01576466-782F-4253-8C41-6B54E0B3F1FF}" dt="2024-10-02T13:04:16.462" v="293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3:25.621" v="230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3:45.278" v="246" actId="20577"/>
          <ac:spMkLst>
            <pc:docMk/>
            <pc:sldMk cId="0" sldId="262"/>
            <ac:spMk id="12" creationId="{00000000-0000-0000-0000-000000000000}"/>
          </ac:spMkLst>
        </pc:spChg>
      </pc:sldChg>
      <pc:sldChg chg="addSp modSp mod">
        <pc:chgData name="Toshio Morizane" userId="f1262eaf22d3f8f5" providerId="LiveId" clId="{01576466-782F-4253-8C41-6B54E0B3F1FF}" dt="2024-10-02T13:02:57.755" v="208" actId="1076"/>
        <pc:sldMkLst>
          <pc:docMk/>
          <pc:sldMk cId="0" sldId="263"/>
        </pc:sldMkLst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4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8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13" creationId="{00000000-0000-0000-0000-000000000000}"/>
          </ac:spMkLst>
        </pc:spChg>
        <pc:spChg chg="add 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14" creationId="{A9147256-D820-D81B-43BF-DE0E6AFDFD06}"/>
          </ac:spMkLst>
        </pc:spChg>
        <pc:spChg chg="add 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15" creationId="{DF3C98C6-D412-B6D0-60BB-12F39FED210F}"/>
          </ac:spMkLst>
        </pc:spChg>
        <pc:spChg chg="add mod">
          <ac:chgData name="Toshio Morizane" userId="f1262eaf22d3f8f5" providerId="LiveId" clId="{01576466-782F-4253-8C41-6B54E0B3F1FF}" dt="2024-10-02T13:02:57.755" v="208" actId="1076"/>
          <ac:spMkLst>
            <pc:docMk/>
            <pc:sldMk cId="0" sldId="263"/>
            <ac:spMk id="16" creationId="{AF1935D7-84B3-9C47-4272-AC3B052A8C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4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385292"/>
            <a:ext cx="7483129" cy="3193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システマティックレビューのプロセス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864037" y="4949547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システマティックレビューは、エビデンスに基づく医療の重要な手法です。このプロセスは、クリニカルクエスチョンの設定から結果のまとめまで、複数のステップを含みます。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6430804"/>
            <a:ext cx="394930" cy="394930"/>
          </a:xfrm>
          <a:prstGeom prst="roundRect">
            <a:avLst>
              <a:gd name="adj" fmla="val 23151155"/>
            </a:avLst>
          </a:prstGeom>
          <a:solidFill>
            <a:srgbClr val="A1DB7A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Text 3"/>
          <p:cNvSpPr/>
          <p:nvPr/>
        </p:nvSpPr>
        <p:spPr>
          <a:xfrm>
            <a:off x="985123" y="6579513"/>
            <a:ext cx="15275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TM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382316" y="6412349"/>
            <a:ext cx="2949297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161613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Toshio Morizane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8524" y="649724"/>
            <a:ext cx="7539752" cy="1432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5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クリニカルクエスチョンの設定とチーム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6617018" y="2426018"/>
            <a:ext cx="30480" cy="5153739"/>
          </a:xfrm>
          <a:prstGeom prst="roundRect">
            <a:avLst>
              <a:gd name="adj" fmla="val 112798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Shape 2"/>
          <p:cNvSpPr/>
          <p:nvPr/>
        </p:nvSpPr>
        <p:spPr>
          <a:xfrm>
            <a:off x="6859607" y="2926318"/>
            <a:ext cx="802124" cy="30480"/>
          </a:xfrm>
          <a:prstGeom prst="roundRect">
            <a:avLst>
              <a:gd name="adj" fmla="val 112798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6374428" y="2683788"/>
            <a:ext cx="515660" cy="515660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Text 4"/>
          <p:cNvSpPr/>
          <p:nvPr/>
        </p:nvSpPr>
        <p:spPr>
          <a:xfrm>
            <a:off x="6575881" y="2769632"/>
            <a:ext cx="112752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7892772" y="2655213"/>
            <a:ext cx="2865001" cy="35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CQの選定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7892772" y="3150751"/>
            <a:ext cx="5935504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1チームで1つまたは2つのクリニカルクエスチョン（CQ）を担当します。2名のチームで対応します。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6859607" y="4842867"/>
            <a:ext cx="802124" cy="30480"/>
          </a:xfrm>
          <a:prstGeom prst="roundRect">
            <a:avLst>
              <a:gd name="adj" fmla="val 112798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8"/>
          <p:cNvSpPr/>
          <p:nvPr/>
        </p:nvSpPr>
        <p:spPr>
          <a:xfrm>
            <a:off x="6374428" y="4600337"/>
            <a:ext cx="515660" cy="515660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9"/>
          <p:cNvSpPr/>
          <p:nvPr/>
        </p:nvSpPr>
        <p:spPr>
          <a:xfrm>
            <a:off x="6533019" y="4686181"/>
            <a:ext cx="198358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7892772" y="4571762"/>
            <a:ext cx="2865001" cy="35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チーム構成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7892772" y="5067300"/>
            <a:ext cx="5935504" cy="366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各メンバーがシステマティックレビューを担当します。</a:t>
            </a:r>
            <a:endParaRPr lang="en-US" sz="1800" dirty="0"/>
          </a:p>
        </p:txBody>
      </p:sp>
      <p:sp>
        <p:nvSpPr>
          <p:cNvPr id="15" name="Shape 12"/>
          <p:cNvSpPr/>
          <p:nvPr/>
        </p:nvSpPr>
        <p:spPr>
          <a:xfrm>
            <a:off x="6859607" y="6392704"/>
            <a:ext cx="802124" cy="30480"/>
          </a:xfrm>
          <a:prstGeom prst="roundRect">
            <a:avLst>
              <a:gd name="adj" fmla="val 112798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374428" y="6150173"/>
            <a:ext cx="515660" cy="515660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530161" y="6236018"/>
            <a:ext cx="204192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700" dirty="0"/>
          </a:p>
        </p:txBody>
      </p:sp>
      <p:sp>
        <p:nvSpPr>
          <p:cNvPr id="18" name="Text 15"/>
          <p:cNvSpPr/>
          <p:nvPr/>
        </p:nvSpPr>
        <p:spPr>
          <a:xfrm>
            <a:off x="7892772" y="6121598"/>
            <a:ext cx="2865001" cy="35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文献検索の協力</a:t>
            </a:r>
            <a:endParaRPr lang="en-US" sz="2250" dirty="0"/>
          </a:p>
        </p:txBody>
      </p:sp>
      <p:sp>
        <p:nvSpPr>
          <p:cNvPr id="19" name="Text 16"/>
          <p:cNvSpPr/>
          <p:nvPr/>
        </p:nvSpPr>
        <p:spPr>
          <a:xfrm>
            <a:off x="7892772" y="6617137"/>
            <a:ext cx="5935504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システマティックレビュー担当者と医学文献検索専門家が協力して文献検索を行います。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4465" y="688658"/>
            <a:ext cx="6548318" cy="6322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検索式の作成とデータベース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194465" y="1624251"/>
            <a:ext cx="7727871" cy="1489234"/>
          </a:xfrm>
          <a:prstGeom prst="roundRect">
            <a:avLst>
              <a:gd name="adj" fmla="val 203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6396752" y="1826538"/>
            <a:ext cx="2529007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基本構成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396752" y="2263973"/>
            <a:ext cx="7323296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疾患病態（P）、介入（I）、研究デザインフィルター（D）を組み合わせて検索式を作成します。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194465" y="3315772"/>
            <a:ext cx="7727871" cy="1489234"/>
          </a:xfrm>
          <a:prstGeom prst="roundRect">
            <a:avLst>
              <a:gd name="adj" fmla="val 203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6396752" y="3518059"/>
            <a:ext cx="2529007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複数語句の活用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6396752" y="3955494"/>
            <a:ext cx="7525584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効果的な検索のために、複数の語句を用いてAND, ORで結合し検索式を構築します。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194465" y="5007292"/>
            <a:ext cx="7727871" cy="1165622"/>
          </a:xfrm>
          <a:prstGeom prst="roundRect">
            <a:avLst>
              <a:gd name="adj" fmla="val 2604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8"/>
          <p:cNvSpPr/>
          <p:nvPr/>
        </p:nvSpPr>
        <p:spPr>
          <a:xfrm>
            <a:off x="6396752" y="5209580"/>
            <a:ext cx="2529007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フィルターの選定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396752" y="5647015"/>
            <a:ext cx="732329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ランダム化比較試験など、適切な検索フィルターを選定します。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6194465" y="6375202"/>
            <a:ext cx="7727871" cy="1165622"/>
          </a:xfrm>
          <a:prstGeom prst="roundRect">
            <a:avLst>
              <a:gd name="adj" fmla="val 2604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6396752" y="6577489"/>
            <a:ext cx="2529007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データベース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396752" y="7014924"/>
            <a:ext cx="732329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PubMed, Cochrane CENTRAL, 医学中央雑誌、（Embase）, CINAHL,他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5107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8314" y="3478292"/>
            <a:ext cx="570226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文献の選定プロセス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14" y="4533067"/>
            <a:ext cx="4344591" cy="9122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6319" y="5787390"/>
            <a:ext cx="2851071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一次スクリーニング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6319" y="6280547"/>
            <a:ext cx="3888581" cy="729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タイトルとアブストラクトを基に採用基準を適用します。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905" y="4533067"/>
            <a:ext cx="4344591" cy="9122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70909" y="5787390"/>
            <a:ext cx="2851071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全文取り寄せ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70909" y="6280547"/>
            <a:ext cx="3888581" cy="729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残った文献の全文を取り寄せ、詳細な選定を行います。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495" y="4533067"/>
            <a:ext cx="4344591" cy="91225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500" y="5787390"/>
            <a:ext cx="2851071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二次選定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500" y="6280547"/>
            <a:ext cx="4116586" cy="1094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不採用文献の理由をコメントし、複数のアウトカムに対して評価を行います。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585793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研究評価の実施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97441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バイアスリスクの評価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3606998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ランダム化比較試験の評価ドメインを設定し、各ドメインでのバイアスを評価します。研究ごとの評価をまとめ、影響を考慮します。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409367"/>
            <a:ext cx="38988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Cochrane RoB 2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6026587"/>
            <a:ext cx="38988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ROBINS-I、他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5372695" y="2949773"/>
            <a:ext cx="390013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非直接性の評価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5372695" y="3566993"/>
            <a:ext cx="390013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不精確性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5372695" y="4184213"/>
            <a:ext cx="390013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非一貫性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5372695" y="4801433"/>
            <a:ext cx="390013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出版バイアス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5372695" y="5418653"/>
            <a:ext cx="390013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（大きな効果、量反応関係、効果減弱交絡因子）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9882664" y="2974419"/>
            <a:ext cx="369724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エビデンスの確実性の判定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9882664" y="3606998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エビデンス総体に対してA、B、C、Dの4段階で評価します。ランダム化比較試験と観察研究での評価基準が異なります。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9508" y="653296"/>
            <a:ext cx="7484983" cy="1481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00"/>
              </a:lnSpc>
              <a:buNone/>
            </a:pPr>
            <a:r>
              <a:rPr lang="en-US" sz="4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エビデンスプロフィールの作成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829508" y="2756654"/>
            <a:ext cx="533162" cy="533162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1037749" y="2845475"/>
            <a:ext cx="116681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750" dirty="0"/>
          </a:p>
        </p:txBody>
      </p:sp>
      <p:sp>
        <p:nvSpPr>
          <p:cNvPr id="6" name="Text 3"/>
          <p:cNvSpPr/>
          <p:nvPr/>
        </p:nvSpPr>
        <p:spPr>
          <a:xfrm>
            <a:off x="1599605" y="2756654"/>
            <a:ext cx="2962632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評価結果のまとめ</a:t>
            </a:r>
            <a:r>
              <a:rPr lang="ja-JP" altLang="en-US" sz="23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：</a:t>
            </a:r>
            <a:r>
              <a:rPr lang="en-US" altLang="ja-JP" sz="23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Evidence profile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599605" y="3269099"/>
            <a:ext cx="6714887" cy="758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複数のアウトカムに対する評価結果を一つのテーブルにまとめます。</a:t>
            </a:r>
            <a:r>
              <a:rPr lang="ja-JP" alt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介入の効果の大きさと確実性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829508" y="4531043"/>
            <a:ext cx="533162" cy="533162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993458" y="4619863"/>
            <a:ext cx="205145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750" dirty="0"/>
          </a:p>
        </p:txBody>
      </p:sp>
      <p:sp>
        <p:nvSpPr>
          <p:cNvPr id="10" name="Text 7"/>
          <p:cNvSpPr/>
          <p:nvPr/>
        </p:nvSpPr>
        <p:spPr>
          <a:xfrm>
            <a:off x="1599605" y="4531043"/>
            <a:ext cx="2962632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SoFテーブルの作成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1599605" y="5043488"/>
            <a:ext cx="6714887" cy="758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ベースラインリスクや絶対効果指標を含む結果のまとめ表</a:t>
            </a:r>
            <a:r>
              <a:rPr 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(Summary of Findings table)</a:t>
            </a:r>
            <a:r>
              <a:rPr lang="en-US" sz="185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を作成します</a:t>
            </a:r>
            <a:r>
              <a:rPr 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29508" y="6305431"/>
            <a:ext cx="533162" cy="533162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0"/>
          <p:cNvSpPr/>
          <p:nvPr/>
        </p:nvSpPr>
        <p:spPr>
          <a:xfrm>
            <a:off x="990481" y="6394252"/>
            <a:ext cx="211217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750" dirty="0"/>
          </a:p>
        </p:txBody>
      </p:sp>
      <p:sp>
        <p:nvSpPr>
          <p:cNvPr id="14" name="Text 11"/>
          <p:cNvSpPr/>
          <p:nvPr/>
        </p:nvSpPr>
        <p:spPr>
          <a:xfrm>
            <a:off x="1599605" y="6305431"/>
            <a:ext cx="2962632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データの可視化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1599605" y="6817876"/>
            <a:ext cx="6714887" cy="758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エビデンスプロフィールを通じて、結果を分かりやすく提示します。Bar</a:t>
            </a:r>
            <a:r>
              <a:rPr lang="en-US" sz="1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charts, Pictograms, etc.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9500" y="598527"/>
            <a:ext cx="5425083" cy="678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SRレポートの構成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00" y="1602105"/>
            <a:ext cx="542449" cy="5424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9500" y="2361486"/>
            <a:ext cx="2712482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検索結果の記録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59500" y="2830592"/>
            <a:ext cx="7625001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文献検索の詳細な記録を含めます</a:t>
            </a:r>
            <a:r>
              <a:rPr lang="en-US" sz="17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r>
              <a:rPr lang="ja-JP" altLang="en-US" sz="17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データベース、検索式、検索日時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0" y="3828693"/>
            <a:ext cx="542449" cy="5424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9500" y="4588073"/>
            <a:ext cx="2712482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文献検索フロー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59500" y="5057180"/>
            <a:ext cx="7625001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文献選定プロセスを視覚的に示します。PRISMA</a:t>
            </a:r>
            <a:r>
              <a:rPr lang="en-US" sz="17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2020 flow chart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00" y="6055281"/>
            <a:ext cx="542449" cy="5424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9500" y="6814661"/>
            <a:ext cx="2965966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アブストラクトテーブル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59500" y="7283768"/>
            <a:ext cx="7625001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選定された文献の概要PICO</a:t>
            </a:r>
            <a:r>
              <a:rPr lang="ja-JP" altLang="en-US" sz="17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とコメント</a:t>
            </a:r>
            <a:r>
              <a:rPr lang="en-US" sz="17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を表形式でまとめます</a:t>
            </a:r>
            <a:r>
              <a:rPr lang="en-US" sz="17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8797" y="1297056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結果の詳細分析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848797" y="2438865"/>
            <a:ext cx="7415927" cy="5062398"/>
          </a:xfrm>
          <a:prstGeom prst="roundRect">
            <a:avLst>
              <a:gd name="adj" fmla="val 1110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" name="Shape 2"/>
          <p:cNvSpPr/>
          <p:nvPr/>
        </p:nvSpPr>
        <p:spPr>
          <a:xfrm>
            <a:off x="864037" y="2454105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Text 3"/>
          <p:cNvSpPr/>
          <p:nvPr/>
        </p:nvSpPr>
        <p:spPr>
          <a:xfrm>
            <a:off x="1110853" y="2609839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個別研究評価シート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4807387" y="2609839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各研究の詳細な評価結果を記録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864037" y="3555672"/>
            <a:ext cx="7385447" cy="153038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1110853" y="5375125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メタアナリシス結果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4816256" y="5234279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統計的手法を用いた総合的な分析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848797" y="5838405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9"/>
          <p:cNvSpPr/>
          <p:nvPr/>
        </p:nvSpPr>
        <p:spPr>
          <a:xfrm>
            <a:off x="1200305" y="6550996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アウトカム別分析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4807387" y="6447059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各アウトカムに対する詳細な考察</a:t>
            </a:r>
            <a:endParaRPr lang="en-US" sz="1900" dirty="0"/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A9147256-D820-D81B-43BF-DE0E6AFDFD06}"/>
              </a:ext>
            </a:extLst>
          </p:cNvPr>
          <p:cNvSpPr/>
          <p:nvPr/>
        </p:nvSpPr>
        <p:spPr>
          <a:xfrm>
            <a:off x="864037" y="6370597"/>
            <a:ext cx="7385447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DF3C98C6-D412-B6D0-60BB-12F39FED210F}"/>
              </a:ext>
            </a:extLst>
          </p:cNvPr>
          <p:cNvSpPr/>
          <p:nvPr/>
        </p:nvSpPr>
        <p:spPr>
          <a:xfrm>
            <a:off x="1110853" y="3821820"/>
            <a:ext cx="3284732" cy="835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Evidence profile (</a:t>
            </a:r>
            <a:r>
              <a:rPr lang="ja-JP" alt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エビデンス</a:t>
            </a:r>
            <a:endParaRPr lang="en-US" altLang="ja-JP" sz="19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ja-JP" alt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総体の評価シート</a:t>
            </a:r>
            <a:r>
              <a:rPr lang="en-US" altLang="ja-JP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</a:p>
          <a:p>
            <a:pPr marL="0" indent="0">
              <a:lnSpc>
                <a:spcPts val="3100"/>
              </a:lnSpc>
              <a:buNone/>
            </a:pPr>
            <a:endParaRPr lang="en-US" sz="19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AF1935D7-84B3-9C47-4272-AC3B052A8CF2}"/>
              </a:ext>
            </a:extLst>
          </p:cNvPr>
          <p:cNvSpPr/>
          <p:nvPr/>
        </p:nvSpPr>
        <p:spPr>
          <a:xfrm>
            <a:off x="4807387" y="3821820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ja-JP" altLang="en-US" sz="19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アウトカムごとのエビデンス総体のエビデンスの確実性の</a:t>
            </a:r>
            <a:r>
              <a:rPr lang="en-US" sz="19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評価結果を記録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240</Words>
  <Application>Microsoft Office PowerPoint</Application>
  <PresentationFormat>ユーザー設定</PresentationFormat>
  <Paragraphs>77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DM Sans Medium</vt:lpstr>
      <vt:lpstr>Inter Medium</vt:lpstr>
      <vt:lpstr>Inter Bold</vt:lpstr>
      <vt:lpstr>Arial</vt:lpstr>
      <vt:lpstr>Inter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Toshio Morizane</cp:lastModifiedBy>
  <cp:revision>1</cp:revision>
  <dcterms:created xsi:type="dcterms:W3CDTF">2024-10-02T12:51:59Z</dcterms:created>
  <dcterms:modified xsi:type="dcterms:W3CDTF">2024-10-02T22:03:52Z</dcterms:modified>
</cp:coreProperties>
</file>