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Open Sans" panose="02000000000000000000" pitchFamily="2" charset="0"/>
      <p:regular r:id="rId11"/>
      <p:bold r:id="rId12"/>
    </p:embeddedFont>
    <p:embeddedFont>
      <p:font typeface="Open Sans Bold" panose="020B0806030504020204" pitchFamily="34" charset="0"/>
      <p:bold r:id="rId13"/>
    </p:embeddedFont>
    <p:embeddedFont>
      <p:font typeface="Unbounded Bold" pitchFamily="2" charset="0"/>
      <p:regular r:id="rId1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3.fntdata"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font" Target="fonts/font2.fntdata"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1.fntdata"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notesMaster" Target="notesMasters/notesMaster1.xml" /><Relationship Id="rId19" Type="http://schemas.microsoft.com/office/2016/11/relationships/changesInfo" Target="changesInfos/changesInfo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4.fntdata"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hio Morizane" userId="f1262eaf22d3f8f5" providerId="LiveId" clId="{E7ACEF92-1AC7-9346-8BDC-95F616BDC5AA}"/>
    <pc:docChg chg="modSld">
      <pc:chgData name="Toshio Morizane" userId="f1262eaf22d3f8f5" providerId="LiveId" clId="{E7ACEF92-1AC7-9346-8BDC-95F616BDC5AA}" dt="2024-10-03T05:22:00.647" v="47" actId="20577"/>
      <pc:docMkLst>
        <pc:docMk/>
      </pc:docMkLst>
      <pc:sldChg chg="modSp">
        <pc:chgData name="Toshio Morizane" userId="f1262eaf22d3f8f5" providerId="LiveId" clId="{E7ACEF92-1AC7-9346-8BDC-95F616BDC5AA}" dt="2024-10-03T04:38:06.335" v="15" actId="20577"/>
        <pc:sldMkLst>
          <pc:docMk/>
          <pc:sldMk cId="0" sldId="256"/>
        </pc:sldMkLst>
        <pc:spChg chg="mod">
          <ac:chgData name="Toshio Morizane" userId="f1262eaf22d3f8f5" providerId="LiveId" clId="{E7ACEF92-1AC7-9346-8BDC-95F616BDC5AA}" dt="2024-10-03T04:38:06.335" v="15" actId="20577"/>
          <ac:spMkLst>
            <pc:docMk/>
            <pc:sldMk cId="0" sldId="256"/>
            <ac:spMk id="3" creationId="{00000000-0000-0000-0000-000000000000}"/>
          </ac:spMkLst>
        </pc:spChg>
      </pc:sldChg>
      <pc:sldChg chg="modSp">
        <pc:chgData name="Toshio Morizane" userId="f1262eaf22d3f8f5" providerId="LiveId" clId="{E7ACEF92-1AC7-9346-8BDC-95F616BDC5AA}" dt="2024-10-03T05:22:00.647" v="47" actId="20577"/>
        <pc:sldMkLst>
          <pc:docMk/>
          <pc:sldMk cId="0" sldId="259"/>
        </pc:sldMkLst>
        <pc:spChg chg="mod">
          <ac:chgData name="Toshio Morizane" userId="f1262eaf22d3f8f5" providerId="LiveId" clId="{E7ACEF92-1AC7-9346-8BDC-95F616BDC5AA}" dt="2024-10-03T05:22:00.647" v="47" actId="20577"/>
          <ac:spMkLst>
            <pc:docMk/>
            <pc:sldMk cId="0" sldId="259"/>
            <ac:spMk id="15" creationId="{00000000-0000-0000-0000-000000000000}"/>
          </ac:spMkLst>
        </pc:spChg>
      </pc:sldChg>
    </pc:docChg>
  </pc:docChgLst>
  <pc:docChgLst>
    <pc:chgData name="Toshio Morizane" userId="f1262eaf22d3f8f5" providerId="LiveId" clId="{C637DD41-4ADC-4181-9C5F-5AD34E035968}"/>
    <pc:docChg chg="modSld">
      <pc:chgData name="Toshio Morizane" userId="f1262eaf22d3f8f5" providerId="LiveId" clId="{C637DD41-4ADC-4181-9C5F-5AD34E035968}" dt="2024-10-02T09:39:46.875" v="1" actId="14100"/>
      <pc:docMkLst>
        <pc:docMk/>
      </pc:docMkLst>
      <pc:sldChg chg="modSp mod">
        <pc:chgData name="Toshio Morizane" userId="f1262eaf22d3f8f5" providerId="LiveId" clId="{C637DD41-4ADC-4181-9C5F-5AD34E035968}" dt="2024-10-02T09:39:46.875" v="1" actId="14100"/>
        <pc:sldMkLst>
          <pc:docMk/>
          <pc:sldMk cId="0" sldId="259"/>
        </pc:sldMkLst>
        <pc:spChg chg="mod">
          <ac:chgData name="Toshio Morizane" userId="f1262eaf22d3f8f5" providerId="LiveId" clId="{C637DD41-4ADC-4181-9C5F-5AD34E035968}" dt="2024-10-02T09:39:46.875" v="1" actId="14100"/>
          <ac:spMkLst>
            <pc:docMk/>
            <pc:sldMk cId="0" sldId="259"/>
            <ac:spMk id="16" creationId="{00000000-0000-0000-0000-000000000000}"/>
          </ac:spMkLst>
        </pc:spChg>
      </pc:sldChg>
      <pc:sldChg chg="modSp mod">
        <pc:chgData name="Toshio Morizane" userId="f1262eaf22d3f8f5" providerId="LiveId" clId="{C637DD41-4ADC-4181-9C5F-5AD34E035968}" dt="2024-10-02T09:39:41.295" v="0" actId="14100"/>
        <pc:sldMkLst>
          <pc:docMk/>
          <pc:sldMk cId="0" sldId="260"/>
        </pc:sldMkLst>
        <pc:spChg chg="mod">
          <ac:chgData name="Toshio Morizane" userId="f1262eaf22d3f8f5" providerId="LiveId" clId="{C637DD41-4ADC-4181-9C5F-5AD34E035968}" dt="2024-10-02T09:39:41.295" v="0" actId="14100"/>
          <ac:spMkLst>
            <pc:docMk/>
            <pc:sldMk cId="0" sldId="260"/>
            <ac:spMk id="14" creationId="{00000000-0000-0000-0000-000000000000}"/>
          </ac:spMkLst>
        </pc:spChg>
      </pc:sldChg>
    </pc:docChg>
  </pc:docChgLst>
  <pc:docChgLst>
    <pc:chgData name="Toshio Morizane" userId="f1262eaf22d3f8f5" providerId="LiveId" clId="{6AECC8DE-4D92-476B-B001-4DD655C9264E}"/>
    <pc:docChg chg="modSld">
      <pc:chgData name="Toshio Morizane" userId="f1262eaf22d3f8f5" providerId="LiveId" clId="{6AECC8DE-4D92-476B-B001-4DD655C9264E}" dt="2024-10-02T22:01:54.666" v="0" actId="14100"/>
      <pc:docMkLst>
        <pc:docMk/>
      </pc:docMkLst>
      <pc:sldChg chg="modSp mod">
        <pc:chgData name="Toshio Morizane" userId="f1262eaf22d3f8f5" providerId="LiveId" clId="{6AECC8DE-4D92-476B-B001-4DD655C9264E}" dt="2024-10-02T22:01:54.666" v="0" actId="14100"/>
        <pc:sldMkLst>
          <pc:docMk/>
          <pc:sldMk cId="0" sldId="261"/>
        </pc:sldMkLst>
        <pc:spChg chg="mod">
          <ac:chgData name="Toshio Morizane" userId="f1262eaf22d3f8f5" providerId="LiveId" clId="{6AECC8DE-4D92-476B-B001-4DD655C9264E}" dt="2024-10-02T22:01:54.666" v="0" actId="14100"/>
          <ac:spMkLst>
            <pc:docMk/>
            <pc:sldMk cId="0"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325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7.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8.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8.xml"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06987"/>
            <a:ext cx="7556421" cy="2934653"/>
          </a:xfrm>
          <a:prstGeom prst="rect">
            <a:avLst/>
          </a:prstGeom>
          <a:noFill/>
          <a:ln/>
        </p:spPr>
        <p:txBody>
          <a:bodyPr wrap="square" lIns="0" tIns="0" rIns="0" bIns="0" rtlCol="0" anchor="t"/>
          <a:lstStyle/>
          <a:p>
            <a:pPr marL="0" indent="0">
              <a:lnSpc>
                <a:spcPts val="7700"/>
              </a:lnSpc>
              <a:buNone/>
            </a:pPr>
            <a:r>
              <a:rPr lang="en-US" sz="6150" b="1" dirty="0">
                <a:solidFill>
                  <a:srgbClr val="333F70"/>
                </a:solidFill>
                <a:latin typeface="Unbounded Bold" pitchFamily="34" charset="0"/>
                <a:ea typeface="Unbounded Bold" pitchFamily="34" charset="-122"/>
                <a:cs typeface="Unbounded Bold" pitchFamily="34" charset="-120"/>
              </a:rPr>
              <a:t>システマティックレビューにおける文献検索の</a:t>
            </a:r>
            <a:r>
              <a:rPr lang="ja-JP" altLang="en-US" sz="6150" b="1" dirty="0">
                <a:solidFill>
                  <a:srgbClr val="333F70"/>
                </a:solidFill>
                <a:latin typeface="Unbounded Bold" pitchFamily="34" charset="0"/>
                <a:ea typeface="Unbounded Bold" pitchFamily="34" charset="-122"/>
                <a:cs typeface="Unbounded Bold" pitchFamily="34" charset="-120"/>
              </a:rPr>
              <a:t>キーポイント</a:t>
            </a:r>
            <a:endParaRPr lang="en-US" sz="6150" dirty="0"/>
          </a:p>
        </p:txBody>
      </p:sp>
      <p:sp>
        <p:nvSpPr>
          <p:cNvPr id="4" name="Text 1"/>
          <p:cNvSpPr/>
          <p:nvPr/>
        </p:nvSpPr>
        <p:spPr>
          <a:xfrm>
            <a:off x="793790" y="4881801"/>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システマティックレビューは、特定の研究トピックに関するすべての関連研究を網羅することを目的としています。文献検索は、レビューの質と信頼性を確保するために不可欠です。</a:t>
            </a:r>
            <a:endParaRPr lang="en-US" sz="1750" dirty="0"/>
          </a:p>
        </p:txBody>
      </p:sp>
      <p:sp>
        <p:nvSpPr>
          <p:cNvPr id="5" name="Shape 2"/>
          <p:cNvSpPr/>
          <p:nvPr/>
        </p:nvSpPr>
        <p:spPr>
          <a:xfrm>
            <a:off x="793790" y="6242566"/>
            <a:ext cx="362903" cy="362903"/>
          </a:xfrm>
          <a:prstGeom prst="roundRect">
            <a:avLst>
              <a:gd name="adj" fmla="val 25194296"/>
            </a:avLst>
          </a:prstGeom>
          <a:solidFill>
            <a:srgbClr val="A1DB7A"/>
          </a:solidFill>
          <a:ln w="7620">
            <a:solidFill>
              <a:srgbClr val="FFFFFF"/>
            </a:solidFill>
            <a:prstDash val="solid"/>
          </a:ln>
        </p:spPr>
        <p:txBody>
          <a:bodyPr/>
          <a:lstStyle/>
          <a:p>
            <a:endParaRPr lang="ja-JP" altLang="en-US"/>
          </a:p>
        </p:txBody>
      </p:sp>
      <p:sp>
        <p:nvSpPr>
          <p:cNvPr id="6" name="Text 3"/>
          <p:cNvSpPr/>
          <p:nvPr/>
        </p:nvSpPr>
        <p:spPr>
          <a:xfrm>
            <a:off x="903565" y="6375202"/>
            <a:ext cx="14323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TM</a:t>
            </a:r>
            <a:endParaRPr lang="en-US" sz="750" dirty="0"/>
          </a:p>
        </p:txBody>
      </p:sp>
      <p:sp>
        <p:nvSpPr>
          <p:cNvPr id="7" name="Text 4"/>
          <p:cNvSpPr/>
          <p:nvPr/>
        </p:nvSpPr>
        <p:spPr>
          <a:xfrm>
            <a:off x="1270040" y="6225659"/>
            <a:ext cx="2737128" cy="396835"/>
          </a:xfrm>
          <a:prstGeom prst="rect">
            <a:avLst/>
          </a:prstGeom>
          <a:noFill/>
          <a:ln/>
        </p:spPr>
        <p:txBody>
          <a:bodyPr wrap="none" lIns="0" tIns="0" rIns="0" bIns="0" rtlCol="0" anchor="t"/>
          <a:lstStyle/>
          <a:p>
            <a:pPr marL="0" indent="0" algn="l">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by Toshio Morizane</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19902"/>
            <a:ext cx="6236732"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明確な検索クエリの設定</a:t>
            </a:r>
            <a:endParaRPr lang="en-US" sz="4450" dirty="0"/>
          </a:p>
        </p:txBody>
      </p:sp>
      <p:sp>
        <p:nvSpPr>
          <p:cNvPr id="4" name="Text 1"/>
          <p:cNvSpPr/>
          <p:nvPr/>
        </p:nvSpPr>
        <p:spPr>
          <a:xfrm>
            <a:off x="793790" y="216884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明確な検索クエリは、関連文献を特定するための第一歩です。PICO（Population、Intervention、Comparison、Outcome）フレームワークを使用すると、検索範囲を絞り込むことができます。</a:t>
            </a:r>
            <a:endParaRPr lang="en-US" sz="1750" dirty="0"/>
          </a:p>
        </p:txBody>
      </p:sp>
      <p:sp>
        <p:nvSpPr>
          <p:cNvPr id="5" name="Shape 2"/>
          <p:cNvSpPr/>
          <p:nvPr/>
        </p:nvSpPr>
        <p:spPr>
          <a:xfrm>
            <a:off x="793790" y="3512701"/>
            <a:ext cx="3664863" cy="1685092"/>
          </a:xfrm>
          <a:prstGeom prst="roundRect">
            <a:avLst>
              <a:gd name="adj" fmla="val 5654"/>
            </a:avLst>
          </a:prstGeom>
          <a:solidFill>
            <a:srgbClr val="D6F5EE"/>
          </a:solidFill>
          <a:ln w="7620">
            <a:solidFill>
              <a:srgbClr val="BCDBD4"/>
            </a:solidFill>
            <a:prstDash val="solid"/>
          </a:ln>
        </p:spPr>
        <p:txBody>
          <a:bodyPr/>
          <a:lstStyle/>
          <a:p>
            <a:endParaRPr lang="ja-JP" altLang="en-US"/>
          </a:p>
        </p:txBody>
      </p:sp>
      <p:sp>
        <p:nvSpPr>
          <p:cNvPr id="6" name="Text 3"/>
          <p:cNvSpPr/>
          <p:nvPr/>
        </p:nvSpPr>
        <p:spPr>
          <a:xfrm>
            <a:off x="1028224" y="374713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Population</a:t>
            </a:r>
            <a:endParaRPr lang="en-US" sz="2200" dirty="0"/>
          </a:p>
        </p:txBody>
      </p:sp>
      <p:sp>
        <p:nvSpPr>
          <p:cNvPr id="7" name="Text 4"/>
          <p:cNvSpPr/>
          <p:nvPr/>
        </p:nvSpPr>
        <p:spPr>
          <a:xfrm>
            <a:off x="1028224" y="4237553"/>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研究対象となる集団を特定します。</a:t>
            </a:r>
            <a:endParaRPr lang="en-US" sz="1750" dirty="0"/>
          </a:p>
        </p:txBody>
      </p:sp>
      <p:sp>
        <p:nvSpPr>
          <p:cNvPr id="8" name="Shape 5"/>
          <p:cNvSpPr/>
          <p:nvPr/>
        </p:nvSpPr>
        <p:spPr>
          <a:xfrm>
            <a:off x="4685467" y="3512701"/>
            <a:ext cx="3664863" cy="1685092"/>
          </a:xfrm>
          <a:prstGeom prst="roundRect">
            <a:avLst>
              <a:gd name="adj" fmla="val 5654"/>
            </a:avLst>
          </a:prstGeom>
          <a:solidFill>
            <a:srgbClr val="D6F5EE"/>
          </a:solidFill>
          <a:ln w="7620">
            <a:solidFill>
              <a:srgbClr val="BCDBD4"/>
            </a:solidFill>
            <a:prstDash val="solid"/>
          </a:ln>
        </p:spPr>
        <p:txBody>
          <a:bodyPr/>
          <a:lstStyle/>
          <a:p>
            <a:endParaRPr lang="ja-JP" altLang="en-US"/>
          </a:p>
        </p:txBody>
      </p:sp>
      <p:sp>
        <p:nvSpPr>
          <p:cNvPr id="9" name="Text 6"/>
          <p:cNvSpPr/>
          <p:nvPr/>
        </p:nvSpPr>
        <p:spPr>
          <a:xfrm>
            <a:off x="4919901" y="374713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Intervention</a:t>
            </a:r>
            <a:endParaRPr lang="en-US" sz="2200" dirty="0"/>
          </a:p>
        </p:txBody>
      </p:sp>
      <p:sp>
        <p:nvSpPr>
          <p:cNvPr id="10" name="Text 7"/>
          <p:cNvSpPr/>
          <p:nvPr/>
        </p:nvSpPr>
        <p:spPr>
          <a:xfrm>
            <a:off x="4919901" y="4237553"/>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研究対象となる介入を明確にします。</a:t>
            </a:r>
            <a:endParaRPr lang="en-US" sz="1750" dirty="0"/>
          </a:p>
        </p:txBody>
      </p:sp>
      <p:sp>
        <p:nvSpPr>
          <p:cNvPr id="11" name="Shape 8"/>
          <p:cNvSpPr/>
          <p:nvPr/>
        </p:nvSpPr>
        <p:spPr>
          <a:xfrm>
            <a:off x="793790" y="5424607"/>
            <a:ext cx="3664863" cy="1685092"/>
          </a:xfrm>
          <a:prstGeom prst="roundRect">
            <a:avLst>
              <a:gd name="adj" fmla="val 5654"/>
            </a:avLst>
          </a:prstGeom>
          <a:solidFill>
            <a:srgbClr val="D6F5EE"/>
          </a:solidFill>
          <a:ln w="7620">
            <a:solidFill>
              <a:srgbClr val="BCDBD4"/>
            </a:solidFill>
            <a:prstDash val="solid"/>
          </a:ln>
        </p:spPr>
        <p:txBody>
          <a:bodyPr/>
          <a:lstStyle/>
          <a:p>
            <a:endParaRPr lang="ja-JP" altLang="en-US"/>
          </a:p>
        </p:txBody>
      </p:sp>
      <p:sp>
        <p:nvSpPr>
          <p:cNvPr id="12" name="Text 9"/>
          <p:cNvSpPr/>
          <p:nvPr/>
        </p:nvSpPr>
        <p:spPr>
          <a:xfrm>
            <a:off x="1028224" y="565904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Comparison</a:t>
            </a:r>
            <a:endParaRPr lang="en-US" sz="2200" dirty="0"/>
          </a:p>
        </p:txBody>
      </p:sp>
      <p:sp>
        <p:nvSpPr>
          <p:cNvPr id="13" name="Text 10"/>
          <p:cNvSpPr/>
          <p:nvPr/>
        </p:nvSpPr>
        <p:spPr>
          <a:xfrm>
            <a:off x="1028224" y="6149459"/>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介入と比較されるコントロール群を定義します。</a:t>
            </a:r>
            <a:endParaRPr lang="en-US" sz="1750" dirty="0"/>
          </a:p>
        </p:txBody>
      </p:sp>
      <p:sp>
        <p:nvSpPr>
          <p:cNvPr id="14" name="Shape 11"/>
          <p:cNvSpPr/>
          <p:nvPr/>
        </p:nvSpPr>
        <p:spPr>
          <a:xfrm>
            <a:off x="4685467" y="5424607"/>
            <a:ext cx="3664863" cy="1685092"/>
          </a:xfrm>
          <a:prstGeom prst="roundRect">
            <a:avLst>
              <a:gd name="adj" fmla="val 5654"/>
            </a:avLst>
          </a:prstGeom>
          <a:solidFill>
            <a:srgbClr val="D6F5EE"/>
          </a:solidFill>
          <a:ln w="7620">
            <a:solidFill>
              <a:srgbClr val="BCDBD4"/>
            </a:solidFill>
            <a:prstDash val="solid"/>
          </a:ln>
        </p:spPr>
        <p:txBody>
          <a:bodyPr/>
          <a:lstStyle/>
          <a:p>
            <a:endParaRPr lang="ja-JP" altLang="en-US"/>
          </a:p>
        </p:txBody>
      </p:sp>
      <p:sp>
        <p:nvSpPr>
          <p:cNvPr id="15" name="Text 12"/>
          <p:cNvSpPr/>
          <p:nvPr/>
        </p:nvSpPr>
        <p:spPr>
          <a:xfrm>
            <a:off x="4919901" y="565904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Outcome</a:t>
            </a:r>
            <a:endParaRPr lang="en-US" sz="2200" dirty="0"/>
          </a:p>
        </p:txBody>
      </p:sp>
      <p:sp>
        <p:nvSpPr>
          <p:cNvPr id="16" name="Text 13"/>
          <p:cNvSpPr/>
          <p:nvPr/>
        </p:nvSpPr>
        <p:spPr>
          <a:xfrm>
            <a:off x="4919901" y="6149459"/>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研究で測定されるアウトカムを特定します。</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174200"/>
            <a:ext cx="6775371"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適切なデータベースの選択</a:t>
            </a:r>
            <a:endParaRPr lang="en-US" sz="4450" dirty="0"/>
          </a:p>
        </p:txBody>
      </p:sp>
      <p:sp>
        <p:nvSpPr>
          <p:cNvPr id="3" name="Text 1"/>
          <p:cNvSpPr/>
          <p:nvPr/>
        </p:nvSpPr>
        <p:spPr>
          <a:xfrm>
            <a:off x="793790" y="3336608"/>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研究トピックに適したデータベースを選択することが重要です。PubMed、Emabse、Cochrane CENTRAL、Scopus、Web of Scienceなど、様々なデータベースが利用可能です。</a:t>
            </a:r>
            <a:endParaRPr lang="en-US" sz="1750" dirty="0"/>
          </a:p>
        </p:txBody>
      </p:sp>
      <p:sp>
        <p:nvSpPr>
          <p:cNvPr id="4" name="Text 2"/>
          <p:cNvSpPr/>
          <p:nvPr/>
        </p:nvSpPr>
        <p:spPr>
          <a:xfrm>
            <a:off x="793790" y="454437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PubMed</a:t>
            </a:r>
            <a:endParaRPr lang="en-US" sz="2200" dirty="0"/>
          </a:p>
        </p:txBody>
      </p:sp>
      <p:sp>
        <p:nvSpPr>
          <p:cNvPr id="5" name="Text 3"/>
          <p:cNvSpPr/>
          <p:nvPr/>
        </p:nvSpPr>
        <p:spPr>
          <a:xfrm>
            <a:off x="793790" y="512552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医学および生物学関連の文献を網羅しています。</a:t>
            </a:r>
            <a:endParaRPr lang="en-US" sz="1750" dirty="0"/>
          </a:p>
        </p:txBody>
      </p:sp>
      <p:sp>
        <p:nvSpPr>
          <p:cNvPr id="6" name="Text 4"/>
          <p:cNvSpPr/>
          <p:nvPr/>
        </p:nvSpPr>
        <p:spPr>
          <a:xfrm>
            <a:off x="5332928" y="454437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Scopus</a:t>
            </a:r>
            <a:endParaRPr lang="en-US" sz="2200" dirty="0"/>
          </a:p>
        </p:txBody>
      </p:sp>
      <p:sp>
        <p:nvSpPr>
          <p:cNvPr id="7" name="Text 5"/>
          <p:cNvSpPr/>
          <p:nvPr/>
        </p:nvSpPr>
        <p:spPr>
          <a:xfrm>
            <a:off x="5332928" y="512552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様々な分野の学術論文、会議録、書籍などを網羅しています。</a:t>
            </a:r>
            <a:endParaRPr lang="en-US" sz="1750" dirty="0"/>
          </a:p>
        </p:txBody>
      </p:sp>
      <p:sp>
        <p:nvSpPr>
          <p:cNvPr id="8" name="Text 6"/>
          <p:cNvSpPr/>
          <p:nvPr/>
        </p:nvSpPr>
        <p:spPr>
          <a:xfrm>
            <a:off x="9872067" y="454437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Web of Science</a:t>
            </a:r>
            <a:endParaRPr lang="en-US" sz="2200" dirty="0"/>
          </a:p>
        </p:txBody>
      </p:sp>
      <p:sp>
        <p:nvSpPr>
          <p:cNvPr id="9" name="Text 7"/>
          <p:cNvSpPr/>
          <p:nvPr/>
        </p:nvSpPr>
        <p:spPr>
          <a:xfrm>
            <a:off x="9872067" y="512552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科学、技術、社会科学分野の論文、会議録、書籍などを網羅しています。</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33619"/>
            <a:ext cx="6803708"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効果的なキーワードの使用</a:t>
            </a:r>
            <a:endParaRPr lang="en-US" sz="4450" dirty="0"/>
          </a:p>
        </p:txBody>
      </p:sp>
      <p:sp>
        <p:nvSpPr>
          <p:cNvPr id="4" name="Text 1"/>
          <p:cNvSpPr/>
          <p:nvPr/>
        </p:nvSpPr>
        <p:spPr>
          <a:xfrm>
            <a:off x="6280190" y="2382560"/>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適切なキーワードは、文献検索の精度を高めます。関連する単語、フレーズ、メッシュ用語などを組み合わせます。</a:t>
            </a:r>
            <a:endParaRPr lang="en-US" sz="1750" dirty="0"/>
          </a:p>
        </p:txBody>
      </p:sp>
      <p:sp>
        <p:nvSpPr>
          <p:cNvPr id="5" name="Shape 2"/>
          <p:cNvSpPr/>
          <p:nvPr/>
        </p:nvSpPr>
        <p:spPr>
          <a:xfrm>
            <a:off x="6280190" y="3618667"/>
            <a:ext cx="510302" cy="510302"/>
          </a:xfrm>
          <a:prstGeom prst="roundRect">
            <a:avLst>
              <a:gd name="adj" fmla="val 18669"/>
            </a:avLst>
          </a:prstGeom>
          <a:solidFill>
            <a:srgbClr val="D6F5EE"/>
          </a:solidFill>
          <a:ln w="7620">
            <a:solidFill>
              <a:srgbClr val="BCDBD4"/>
            </a:solidFill>
            <a:prstDash val="solid"/>
          </a:ln>
        </p:spPr>
        <p:txBody>
          <a:bodyPr/>
          <a:lstStyle/>
          <a:p>
            <a:endParaRPr lang="ja-JP" altLang="en-US"/>
          </a:p>
        </p:txBody>
      </p:sp>
      <p:sp>
        <p:nvSpPr>
          <p:cNvPr id="6" name="Text 3"/>
          <p:cNvSpPr/>
          <p:nvPr/>
        </p:nvSpPr>
        <p:spPr>
          <a:xfrm>
            <a:off x="6446877" y="3703677"/>
            <a:ext cx="176927" cy="340281"/>
          </a:xfrm>
          <a:prstGeom prst="rect">
            <a:avLst/>
          </a:prstGeom>
          <a:noFill/>
          <a:ln/>
        </p:spPr>
        <p:txBody>
          <a:bodyPr wrap="none" lIns="0" tIns="0" rIns="0" bIns="0" rtlCol="0" anchor="t"/>
          <a:lstStyle/>
          <a:p>
            <a:pPr marL="0" indent="0" algn="ctr">
              <a:lnSpc>
                <a:spcPts val="2650"/>
              </a:lnSpc>
              <a:buNone/>
            </a:pPr>
            <a:r>
              <a:rPr lang="en-US" sz="2650" b="1" dirty="0">
                <a:solidFill>
                  <a:srgbClr val="333F70"/>
                </a:solidFill>
                <a:latin typeface="Unbounded Bold" pitchFamily="34" charset="0"/>
                <a:ea typeface="Unbounded Bold" pitchFamily="34" charset="-122"/>
                <a:cs typeface="Unbounded Bold" pitchFamily="34" charset="-120"/>
              </a:rPr>
              <a:t>1</a:t>
            </a:r>
            <a:endParaRPr lang="en-US" sz="2650" dirty="0"/>
          </a:p>
        </p:txBody>
      </p:sp>
      <p:sp>
        <p:nvSpPr>
          <p:cNvPr id="7" name="Text 4"/>
          <p:cNvSpPr/>
          <p:nvPr/>
        </p:nvSpPr>
        <p:spPr>
          <a:xfrm>
            <a:off x="7017306" y="361866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単語の組み合わせ</a:t>
            </a:r>
            <a:endParaRPr lang="en-US" sz="2200" dirty="0"/>
          </a:p>
        </p:txBody>
      </p:sp>
      <p:sp>
        <p:nvSpPr>
          <p:cNvPr id="8" name="Text 5"/>
          <p:cNvSpPr/>
          <p:nvPr/>
        </p:nvSpPr>
        <p:spPr>
          <a:xfrm>
            <a:off x="7017306" y="4109085"/>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複数の単語を組み合わせると、検索結果を絞り込むことができます。</a:t>
            </a:r>
            <a:endParaRPr lang="en-US" sz="1750" dirty="0"/>
          </a:p>
        </p:txBody>
      </p:sp>
      <p:sp>
        <p:nvSpPr>
          <p:cNvPr id="9" name="Shape 6"/>
          <p:cNvSpPr/>
          <p:nvPr/>
        </p:nvSpPr>
        <p:spPr>
          <a:xfrm>
            <a:off x="10171867" y="3618667"/>
            <a:ext cx="510302" cy="510302"/>
          </a:xfrm>
          <a:prstGeom prst="roundRect">
            <a:avLst>
              <a:gd name="adj" fmla="val 18669"/>
            </a:avLst>
          </a:prstGeom>
          <a:solidFill>
            <a:srgbClr val="D6F5EE"/>
          </a:solidFill>
          <a:ln w="7620">
            <a:solidFill>
              <a:srgbClr val="BCDBD4"/>
            </a:solidFill>
            <a:prstDash val="solid"/>
          </a:ln>
        </p:spPr>
        <p:txBody>
          <a:bodyPr/>
          <a:lstStyle/>
          <a:p>
            <a:endParaRPr lang="ja-JP" altLang="en-US"/>
          </a:p>
        </p:txBody>
      </p:sp>
      <p:sp>
        <p:nvSpPr>
          <p:cNvPr id="10" name="Text 7"/>
          <p:cNvSpPr/>
          <p:nvPr/>
        </p:nvSpPr>
        <p:spPr>
          <a:xfrm>
            <a:off x="10284976" y="3703677"/>
            <a:ext cx="284083" cy="340281"/>
          </a:xfrm>
          <a:prstGeom prst="rect">
            <a:avLst/>
          </a:prstGeom>
          <a:noFill/>
          <a:ln/>
        </p:spPr>
        <p:txBody>
          <a:bodyPr wrap="none" lIns="0" tIns="0" rIns="0" bIns="0" rtlCol="0" anchor="t"/>
          <a:lstStyle/>
          <a:p>
            <a:pPr marL="0" indent="0" algn="ctr">
              <a:lnSpc>
                <a:spcPts val="2650"/>
              </a:lnSpc>
              <a:buNone/>
            </a:pPr>
            <a:r>
              <a:rPr lang="en-US" sz="2650" b="1" dirty="0">
                <a:solidFill>
                  <a:srgbClr val="333F70"/>
                </a:solidFill>
                <a:latin typeface="Unbounded Bold" pitchFamily="34" charset="0"/>
                <a:ea typeface="Unbounded Bold" pitchFamily="34" charset="-122"/>
                <a:cs typeface="Unbounded Bold" pitchFamily="34" charset="-120"/>
              </a:rPr>
              <a:t>2</a:t>
            </a:r>
            <a:endParaRPr lang="en-US" sz="2650" dirty="0"/>
          </a:p>
        </p:txBody>
      </p:sp>
      <p:sp>
        <p:nvSpPr>
          <p:cNvPr id="11" name="Text 8"/>
          <p:cNvSpPr/>
          <p:nvPr/>
        </p:nvSpPr>
        <p:spPr>
          <a:xfrm>
            <a:off x="10908983" y="361866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同義語の使用</a:t>
            </a:r>
            <a:endParaRPr lang="en-US" sz="2200" dirty="0"/>
          </a:p>
        </p:txBody>
      </p:sp>
      <p:sp>
        <p:nvSpPr>
          <p:cNvPr id="12" name="Text 9"/>
          <p:cNvSpPr/>
          <p:nvPr/>
        </p:nvSpPr>
        <p:spPr>
          <a:xfrm>
            <a:off x="10908983" y="4109085"/>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様々な同義語を検索クエリに含めると、より多くの関連文献を網羅できます。</a:t>
            </a:r>
            <a:endParaRPr lang="en-US" sz="1750" dirty="0"/>
          </a:p>
        </p:txBody>
      </p:sp>
      <p:sp>
        <p:nvSpPr>
          <p:cNvPr id="13" name="Shape 10"/>
          <p:cNvSpPr/>
          <p:nvPr/>
        </p:nvSpPr>
        <p:spPr>
          <a:xfrm>
            <a:off x="6280190" y="5679758"/>
            <a:ext cx="510302" cy="510302"/>
          </a:xfrm>
          <a:prstGeom prst="roundRect">
            <a:avLst>
              <a:gd name="adj" fmla="val 18669"/>
            </a:avLst>
          </a:prstGeom>
          <a:solidFill>
            <a:srgbClr val="D6F5EE"/>
          </a:solidFill>
          <a:ln w="7620">
            <a:solidFill>
              <a:srgbClr val="BCDBD4"/>
            </a:solidFill>
            <a:prstDash val="solid"/>
          </a:ln>
        </p:spPr>
        <p:txBody>
          <a:bodyPr/>
          <a:lstStyle/>
          <a:p>
            <a:endParaRPr lang="ja-JP" altLang="en-US"/>
          </a:p>
        </p:txBody>
      </p:sp>
      <p:sp>
        <p:nvSpPr>
          <p:cNvPr id="14" name="Text 11"/>
          <p:cNvSpPr/>
          <p:nvPr/>
        </p:nvSpPr>
        <p:spPr>
          <a:xfrm>
            <a:off x="6392585" y="5764768"/>
            <a:ext cx="285512" cy="340281"/>
          </a:xfrm>
          <a:prstGeom prst="rect">
            <a:avLst/>
          </a:prstGeom>
          <a:noFill/>
          <a:ln/>
        </p:spPr>
        <p:txBody>
          <a:bodyPr wrap="none" lIns="0" tIns="0" rIns="0" bIns="0" rtlCol="0" anchor="t"/>
          <a:lstStyle/>
          <a:p>
            <a:pPr marL="0" indent="0" algn="ctr">
              <a:lnSpc>
                <a:spcPts val="2650"/>
              </a:lnSpc>
              <a:buNone/>
            </a:pPr>
            <a:r>
              <a:rPr lang="en-US" sz="2650" b="1" dirty="0">
                <a:solidFill>
                  <a:srgbClr val="333F70"/>
                </a:solidFill>
                <a:latin typeface="Unbounded Bold" pitchFamily="34" charset="0"/>
                <a:ea typeface="Unbounded Bold" pitchFamily="34" charset="-122"/>
                <a:cs typeface="Unbounded Bold" pitchFamily="34" charset="-120"/>
              </a:rPr>
              <a:t>3</a:t>
            </a:r>
            <a:endParaRPr lang="en-US" sz="2650" dirty="0"/>
          </a:p>
        </p:txBody>
      </p:sp>
      <p:sp>
        <p:nvSpPr>
          <p:cNvPr id="15" name="Text 12"/>
          <p:cNvSpPr/>
          <p:nvPr/>
        </p:nvSpPr>
        <p:spPr>
          <a:xfrm>
            <a:off x="7017306" y="5679758"/>
            <a:ext cx="2835235" cy="354330"/>
          </a:xfrm>
          <a:prstGeom prst="rect">
            <a:avLst/>
          </a:prstGeom>
          <a:noFill/>
          <a:ln/>
        </p:spPr>
        <p:txBody>
          <a:bodyPr wrap="none" lIns="0" tIns="0" rIns="0" bIns="0" rtlCol="0" anchor="t"/>
          <a:lstStyle/>
          <a:p>
            <a:pPr marL="0" indent="0">
              <a:lnSpc>
                <a:spcPts val="2750"/>
              </a:lnSpc>
              <a:buNone/>
            </a:pPr>
            <a:r>
              <a:rPr lang="ja-JP" altLang="en-US" sz="2200" b="1" dirty="0">
                <a:solidFill>
                  <a:srgbClr val="333F70"/>
                </a:solidFill>
                <a:latin typeface="Unbounded Bold" pitchFamily="34" charset="0"/>
                <a:ea typeface="Unbounded Bold" pitchFamily="34" charset="-122"/>
                <a:cs typeface="Unbounded Bold" pitchFamily="34" charset="-120"/>
              </a:rPr>
              <a:t>シソーラス（</a:t>
            </a:r>
            <a:r>
              <a:rPr lang="en-US" altLang="ja-JP" sz="2200" b="1" dirty="0">
                <a:solidFill>
                  <a:srgbClr val="333F70"/>
                </a:solidFill>
                <a:latin typeface="Unbounded Bold" pitchFamily="34" charset="0"/>
                <a:ea typeface="Unbounded Bold" pitchFamily="34" charset="-122"/>
                <a:cs typeface="Unbounded Bold" pitchFamily="34" charset="-120"/>
              </a:rPr>
              <a:t>MeSH</a:t>
            </a:r>
            <a:r>
              <a:rPr lang="ja-JP" altLang="en-US" sz="2200" b="1" dirty="0">
                <a:solidFill>
                  <a:srgbClr val="333F70"/>
                </a:solidFill>
                <a:latin typeface="Unbounded Bold" pitchFamily="34" charset="0"/>
                <a:ea typeface="Unbounded Bold" pitchFamily="34" charset="-122"/>
                <a:cs typeface="Unbounded Bold" pitchFamily="34" charset="-120"/>
              </a:rPr>
              <a:t>など）</a:t>
            </a:r>
            <a:r>
              <a:rPr lang="en-US" sz="2200" b="1" dirty="0">
                <a:solidFill>
                  <a:srgbClr val="333F70"/>
                </a:solidFill>
                <a:latin typeface="Unbounded Bold" pitchFamily="34" charset="0"/>
                <a:ea typeface="Unbounded Bold" pitchFamily="34" charset="-122"/>
                <a:cs typeface="Unbounded Bold" pitchFamily="34" charset="-120"/>
              </a:rPr>
              <a:t>の活用</a:t>
            </a:r>
            <a:endParaRPr lang="en-US" sz="2200" dirty="0"/>
          </a:p>
        </p:txBody>
      </p:sp>
      <p:sp>
        <p:nvSpPr>
          <p:cNvPr id="16" name="Text 13"/>
          <p:cNvSpPr/>
          <p:nvPr/>
        </p:nvSpPr>
        <p:spPr>
          <a:xfrm>
            <a:off x="7017306" y="6170176"/>
            <a:ext cx="6967051"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メッシュ用語を使用すると、特定の分野の専門用語で検索できます。</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90888"/>
            <a:ext cx="6236732"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オペレータと制限の活用</a:t>
            </a:r>
            <a:endParaRPr lang="en-US" sz="4450" dirty="0"/>
          </a:p>
        </p:txBody>
      </p:sp>
      <p:sp>
        <p:nvSpPr>
          <p:cNvPr id="4" name="Text 1"/>
          <p:cNvSpPr/>
          <p:nvPr/>
        </p:nvSpPr>
        <p:spPr>
          <a:xfrm>
            <a:off x="6280190" y="2439829"/>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オペレータと制限を使用すると、検索結果をさらに絞り込むことができます。AND、OR、NOTなどのオペレータを使用すると、検索条件を組み合わせることができます。</a:t>
            </a:r>
            <a:endParaRPr lang="en-US" sz="1750" dirty="0"/>
          </a:p>
        </p:txBody>
      </p:sp>
      <p:sp>
        <p:nvSpPr>
          <p:cNvPr id="5" name="Shape 2"/>
          <p:cNvSpPr/>
          <p:nvPr/>
        </p:nvSpPr>
        <p:spPr>
          <a:xfrm>
            <a:off x="6280190" y="3783687"/>
            <a:ext cx="7556421" cy="3054906"/>
          </a:xfrm>
          <a:prstGeom prst="roundRect">
            <a:avLst>
              <a:gd name="adj" fmla="val 3119"/>
            </a:avLst>
          </a:prstGeom>
          <a:noFill/>
          <a:ln w="7620">
            <a:solidFill>
              <a:srgbClr val="000000">
                <a:alpha val="8000"/>
              </a:srgbClr>
            </a:solidFill>
            <a:prstDash val="solid"/>
          </a:ln>
        </p:spPr>
        <p:txBody>
          <a:bodyPr/>
          <a:lstStyle/>
          <a:p>
            <a:endParaRPr lang="ja-JP" altLang="en-US"/>
          </a:p>
        </p:txBody>
      </p:sp>
      <p:sp>
        <p:nvSpPr>
          <p:cNvPr id="6" name="Shape 3"/>
          <p:cNvSpPr/>
          <p:nvPr/>
        </p:nvSpPr>
        <p:spPr>
          <a:xfrm>
            <a:off x="6287810" y="3791307"/>
            <a:ext cx="7541181" cy="1013222"/>
          </a:xfrm>
          <a:prstGeom prst="rect">
            <a:avLst/>
          </a:prstGeom>
          <a:solidFill>
            <a:srgbClr val="FFFFFF">
              <a:alpha val="4000"/>
            </a:srgbClr>
          </a:solidFill>
          <a:ln/>
        </p:spPr>
        <p:txBody>
          <a:bodyPr/>
          <a:lstStyle/>
          <a:p>
            <a:endParaRPr lang="ja-JP" altLang="en-US"/>
          </a:p>
        </p:txBody>
      </p:sp>
      <p:sp>
        <p:nvSpPr>
          <p:cNvPr id="7" name="Text 4"/>
          <p:cNvSpPr/>
          <p:nvPr/>
        </p:nvSpPr>
        <p:spPr>
          <a:xfrm>
            <a:off x="6514624" y="3935016"/>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AND</a:t>
            </a:r>
            <a:endParaRPr lang="en-US" sz="1750" dirty="0"/>
          </a:p>
        </p:txBody>
      </p:sp>
      <p:sp>
        <p:nvSpPr>
          <p:cNvPr id="8" name="Text 5"/>
          <p:cNvSpPr/>
          <p:nvPr/>
        </p:nvSpPr>
        <p:spPr>
          <a:xfrm>
            <a:off x="10289024" y="3935016"/>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すべてのキーワードを含む文献のみ検索します。</a:t>
            </a:r>
            <a:endParaRPr lang="en-US" sz="1750" dirty="0"/>
          </a:p>
        </p:txBody>
      </p:sp>
      <p:sp>
        <p:nvSpPr>
          <p:cNvPr id="9" name="Shape 6"/>
          <p:cNvSpPr/>
          <p:nvPr/>
        </p:nvSpPr>
        <p:spPr>
          <a:xfrm>
            <a:off x="6287810" y="4804529"/>
            <a:ext cx="7541181" cy="1013222"/>
          </a:xfrm>
          <a:prstGeom prst="rect">
            <a:avLst/>
          </a:prstGeom>
          <a:solidFill>
            <a:srgbClr val="000000">
              <a:alpha val="4000"/>
            </a:srgbClr>
          </a:solidFill>
          <a:ln/>
        </p:spPr>
        <p:txBody>
          <a:bodyPr/>
          <a:lstStyle/>
          <a:p>
            <a:endParaRPr lang="ja-JP" altLang="en-US"/>
          </a:p>
        </p:txBody>
      </p:sp>
      <p:sp>
        <p:nvSpPr>
          <p:cNvPr id="10" name="Text 7"/>
          <p:cNvSpPr/>
          <p:nvPr/>
        </p:nvSpPr>
        <p:spPr>
          <a:xfrm>
            <a:off x="6514624" y="4948238"/>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OR</a:t>
            </a:r>
            <a:endParaRPr lang="en-US" sz="1750" dirty="0"/>
          </a:p>
        </p:txBody>
      </p:sp>
      <p:sp>
        <p:nvSpPr>
          <p:cNvPr id="11" name="Text 8"/>
          <p:cNvSpPr/>
          <p:nvPr/>
        </p:nvSpPr>
        <p:spPr>
          <a:xfrm>
            <a:off x="10289024" y="4948238"/>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いずれかのキーワードを含む文献を検索します。</a:t>
            </a:r>
            <a:endParaRPr lang="en-US" sz="1750" dirty="0"/>
          </a:p>
        </p:txBody>
      </p:sp>
      <p:sp>
        <p:nvSpPr>
          <p:cNvPr id="12" name="Shape 9"/>
          <p:cNvSpPr/>
          <p:nvPr/>
        </p:nvSpPr>
        <p:spPr>
          <a:xfrm>
            <a:off x="6287810" y="5817751"/>
            <a:ext cx="7541181" cy="1013222"/>
          </a:xfrm>
          <a:prstGeom prst="rect">
            <a:avLst/>
          </a:prstGeom>
          <a:solidFill>
            <a:srgbClr val="FFFFFF">
              <a:alpha val="4000"/>
            </a:srgbClr>
          </a:solidFill>
          <a:ln/>
        </p:spPr>
        <p:txBody>
          <a:bodyPr/>
          <a:lstStyle/>
          <a:p>
            <a:endParaRPr lang="ja-JP" altLang="en-US"/>
          </a:p>
        </p:txBody>
      </p:sp>
      <p:sp>
        <p:nvSpPr>
          <p:cNvPr id="13" name="Text 10"/>
          <p:cNvSpPr/>
          <p:nvPr/>
        </p:nvSpPr>
        <p:spPr>
          <a:xfrm>
            <a:off x="6514624" y="596145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NOT</a:t>
            </a:r>
            <a:endParaRPr lang="en-US" sz="1750" dirty="0"/>
          </a:p>
        </p:txBody>
      </p:sp>
      <p:sp>
        <p:nvSpPr>
          <p:cNvPr id="14" name="Text 11"/>
          <p:cNvSpPr/>
          <p:nvPr/>
        </p:nvSpPr>
        <p:spPr>
          <a:xfrm>
            <a:off x="10289023" y="5961459"/>
            <a:ext cx="3539967"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特定のキーワードを除外します。</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3172"/>
          </a:xfrm>
          <a:prstGeom prst="rect">
            <a:avLst/>
          </a:prstGeom>
        </p:spPr>
      </p:pic>
      <p:sp>
        <p:nvSpPr>
          <p:cNvPr id="3" name="Text 0"/>
          <p:cNvSpPr/>
          <p:nvPr/>
        </p:nvSpPr>
        <p:spPr>
          <a:xfrm>
            <a:off x="6235779" y="588764"/>
            <a:ext cx="5353407" cy="669131"/>
          </a:xfrm>
          <a:prstGeom prst="rect">
            <a:avLst/>
          </a:prstGeom>
          <a:noFill/>
          <a:ln/>
        </p:spPr>
        <p:txBody>
          <a:bodyPr wrap="none" lIns="0" tIns="0" rIns="0" bIns="0" rtlCol="0" anchor="t"/>
          <a:lstStyle/>
          <a:p>
            <a:pPr marL="0" indent="0">
              <a:lnSpc>
                <a:spcPts val="5250"/>
              </a:lnSpc>
              <a:buNone/>
            </a:pPr>
            <a:r>
              <a:rPr lang="en-US" sz="4200" b="1" dirty="0">
                <a:solidFill>
                  <a:srgbClr val="333F70"/>
                </a:solidFill>
                <a:latin typeface="Unbounded Bold" pitchFamily="34" charset="0"/>
                <a:ea typeface="Unbounded Bold" pitchFamily="34" charset="-122"/>
                <a:cs typeface="Unbounded Bold" pitchFamily="34" charset="-120"/>
              </a:rPr>
              <a:t>検索結果の精査と選択</a:t>
            </a:r>
            <a:endParaRPr lang="en-US" sz="4200" dirty="0"/>
          </a:p>
        </p:txBody>
      </p:sp>
      <p:sp>
        <p:nvSpPr>
          <p:cNvPr id="4" name="Text 1"/>
          <p:cNvSpPr/>
          <p:nvPr/>
        </p:nvSpPr>
        <p:spPr>
          <a:xfrm>
            <a:off x="6235779" y="1579007"/>
            <a:ext cx="7891701" cy="685324"/>
          </a:xfrm>
          <a:prstGeom prst="rect">
            <a:avLst/>
          </a:prstGeom>
          <a:noFill/>
          <a:ln/>
        </p:spPr>
        <p:txBody>
          <a:bodyPr wrap="square" lIns="0" tIns="0" rIns="0" bIns="0" rtlCol="0" anchor="t"/>
          <a:lstStyle/>
          <a:p>
            <a:pPr marL="0" indent="0">
              <a:lnSpc>
                <a:spcPts val="2650"/>
              </a:lnSpc>
              <a:buNone/>
            </a:pPr>
            <a:r>
              <a:rPr lang="en-US" sz="1650" dirty="0">
                <a:solidFill>
                  <a:srgbClr val="333F70"/>
                </a:solidFill>
                <a:latin typeface="Open Sans" pitchFamily="34" charset="0"/>
                <a:ea typeface="Open Sans" pitchFamily="34" charset="-122"/>
                <a:cs typeface="Open Sans" pitchFamily="34" charset="-120"/>
              </a:rPr>
              <a:t>検索結果を注意深く精査し、レビューの目的と範囲に合致する文献を選択します。タイトル、要約、キーワードなどを確認します。</a:t>
            </a:r>
            <a:endParaRPr lang="en-US" sz="1650" dirty="0"/>
          </a:p>
        </p:txBody>
      </p:sp>
      <p:pic>
        <p:nvPicPr>
          <p:cNvPr id="5" name="Image 1" descr="preencoded.png"/>
          <p:cNvPicPr>
            <a:picLocks noChangeAspect="1"/>
          </p:cNvPicPr>
          <p:nvPr/>
        </p:nvPicPr>
        <p:blipFill>
          <a:blip r:embed="rId4"/>
          <a:stretch>
            <a:fillRect/>
          </a:stretch>
        </p:blipFill>
        <p:spPr>
          <a:xfrm>
            <a:off x="6235779" y="2505194"/>
            <a:ext cx="1070610" cy="1713071"/>
          </a:xfrm>
          <a:prstGeom prst="rect">
            <a:avLst/>
          </a:prstGeom>
        </p:spPr>
      </p:pic>
      <p:sp>
        <p:nvSpPr>
          <p:cNvPr id="6" name="Text 2"/>
          <p:cNvSpPr/>
          <p:nvPr/>
        </p:nvSpPr>
        <p:spPr>
          <a:xfrm>
            <a:off x="7627501" y="2719268"/>
            <a:ext cx="2676644" cy="334566"/>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タイトル</a:t>
            </a:r>
            <a:endParaRPr lang="en-US" sz="2100" dirty="0"/>
          </a:p>
        </p:txBody>
      </p:sp>
      <p:sp>
        <p:nvSpPr>
          <p:cNvPr id="7" name="Text 3"/>
          <p:cNvSpPr/>
          <p:nvPr/>
        </p:nvSpPr>
        <p:spPr>
          <a:xfrm>
            <a:off x="7627501" y="3182303"/>
            <a:ext cx="6253520" cy="342662"/>
          </a:xfrm>
          <a:prstGeom prst="rect">
            <a:avLst/>
          </a:prstGeom>
          <a:noFill/>
          <a:ln/>
        </p:spPr>
        <p:txBody>
          <a:bodyPr wrap="non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文献の概要を把握します。</a:t>
            </a:r>
            <a:endParaRPr lang="en-US" sz="1650" dirty="0"/>
          </a:p>
        </p:txBody>
      </p:sp>
      <p:pic>
        <p:nvPicPr>
          <p:cNvPr id="8" name="Image 2" descr="preencoded.png"/>
          <p:cNvPicPr>
            <a:picLocks noChangeAspect="1"/>
          </p:cNvPicPr>
          <p:nvPr/>
        </p:nvPicPr>
        <p:blipFill>
          <a:blip r:embed="rId5"/>
          <a:stretch>
            <a:fillRect/>
          </a:stretch>
        </p:blipFill>
        <p:spPr>
          <a:xfrm>
            <a:off x="6235779" y="4218265"/>
            <a:ext cx="1070610" cy="1713071"/>
          </a:xfrm>
          <a:prstGeom prst="rect">
            <a:avLst/>
          </a:prstGeom>
        </p:spPr>
      </p:pic>
      <p:sp>
        <p:nvSpPr>
          <p:cNvPr id="9" name="Text 4"/>
          <p:cNvSpPr/>
          <p:nvPr/>
        </p:nvSpPr>
        <p:spPr>
          <a:xfrm>
            <a:off x="7627501" y="4432340"/>
            <a:ext cx="2676644" cy="334566"/>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要約</a:t>
            </a:r>
            <a:endParaRPr lang="en-US" sz="2100" dirty="0"/>
          </a:p>
        </p:txBody>
      </p:sp>
      <p:sp>
        <p:nvSpPr>
          <p:cNvPr id="10" name="Text 5"/>
          <p:cNvSpPr/>
          <p:nvPr/>
        </p:nvSpPr>
        <p:spPr>
          <a:xfrm>
            <a:off x="7627501" y="4895374"/>
            <a:ext cx="6253520" cy="342662"/>
          </a:xfrm>
          <a:prstGeom prst="rect">
            <a:avLst/>
          </a:prstGeom>
          <a:noFill/>
          <a:ln/>
        </p:spPr>
        <p:txBody>
          <a:bodyPr wrap="non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文献の内容を簡潔に説明しています。</a:t>
            </a:r>
            <a:endParaRPr lang="en-US" sz="1650" dirty="0"/>
          </a:p>
        </p:txBody>
      </p:sp>
      <p:pic>
        <p:nvPicPr>
          <p:cNvPr id="11" name="Image 3" descr="preencoded.png"/>
          <p:cNvPicPr>
            <a:picLocks noChangeAspect="1"/>
          </p:cNvPicPr>
          <p:nvPr/>
        </p:nvPicPr>
        <p:blipFill>
          <a:blip r:embed="rId6"/>
          <a:stretch>
            <a:fillRect/>
          </a:stretch>
        </p:blipFill>
        <p:spPr>
          <a:xfrm>
            <a:off x="6235779" y="5931337"/>
            <a:ext cx="1070610" cy="1713071"/>
          </a:xfrm>
          <a:prstGeom prst="rect">
            <a:avLst/>
          </a:prstGeom>
        </p:spPr>
      </p:pic>
      <p:sp>
        <p:nvSpPr>
          <p:cNvPr id="12" name="Text 6"/>
          <p:cNvSpPr/>
          <p:nvPr/>
        </p:nvSpPr>
        <p:spPr>
          <a:xfrm>
            <a:off x="7627501" y="6145411"/>
            <a:ext cx="2676644" cy="334566"/>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キーワード</a:t>
            </a:r>
            <a:endParaRPr lang="en-US" sz="2100" dirty="0"/>
          </a:p>
        </p:txBody>
      </p:sp>
      <p:sp>
        <p:nvSpPr>
          <p:cNvPr id="13" name="Text 7"/>
          <p:cNvSpPr/>
          <p:nvPr/>
        </p:nvSpPr>
        <p:spPr>
          <a:xfrm>
            <a:off x="7627501" y="6608445"/>
            <a:ext cx="6253520" cy="342662"/>
          </a:xfrm>
          <a:prstGeom prst="rect">
            <a:avLst/>
          </a:prstGeom>
          <a:noFill/>
          <a:ln/>
        </p:spPr>
        <p:txBody>
          <a:bodyPr wrap="non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文献の主要なテーマを示しています。</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9020" y="739140"/>
            <a:ext cx="5727382" cy="650915"/>
          </a:xfrm>
          <a:prstGeom prst="rect">
            <a:avLst/>
          </a:prstGeom>
          <a:noFill/>
          <a:ln/>
        </p:spPr>
        <p:txBody>
          <a:bodyPr wrap="none" lIns="0" tIns="0" rIns="0" bIns="0" rtlCol="0" anchor="t"/>
          <a:lstStyle/>
          <a:p>
            <a:pPr marL="0" indent="0">
              <a:lnSpc>
                <a:spcPts val="5100"/>
              </a:lnSpc>
              <a:buNone/>
            </a:pPr>
            <a:r>
              <a:rPr lang="en-US" sz="4100" b="1" dirty="0">
                <a:solidFill>
                  <a:srgbClr val="333F70"/>
                </a:solidFill>
                <a:latin typeface="Unbounded Bold" pitchFamily="34" charset="0"/>
                <a:ea typeface="Unbounded Bold" pitchFamily="34" charset="-122"/>
                <a:cs typeface="Unbounded Bold" pitchFamily="34" charset="-120"/>
              </a:rPr>
              <a:t>関連文献のさらなる検索</a:t>
            </a:r>
            <a:endParaRPr lang="en-US" sz="4100" dirty="0"/>
          </a:p>
        </p:txBody>
      </p:sp>
      <p:sp>
        <p:nvSpPr>
          <p:cNvPr id="4" name="Text 1"/>
          <p:cNvSpPr/>
          <p:nvPr/>
        </p:nvSpPr>
        <p:spPr>
          <a:xfrm>
            <a:off x="729020" y="1702475"/>
            <a:ext cx="7685961" cy="666750"/>
          </a:xfrm>
          <a:prstGeom prst="rect">
            <a:avLst/>
          </a:prstGeom>
          <a:noFill/>
          <a:ln/>
        </p:spPr>
        <p:txBody>
          <a:bodyPr wrap="square" lIns="0" tIns="0" rIns="0" bIns="0" rtlCol="0" anchor="t"/>
          <a:lstStyle/>
          <a:p>
            <a:pPr marL="0" indent="0">
              <a:lnSpc>
                <a:spcPts val="2600"/>
              </a:lnSpc>
              <a:buNone/>
            </a:pPr>
            <a:r>
              <a:rPr lang="en-US" sz="1600" dirty="0">
                <a:solidFill>
                  <a:srgbClr val="333F70"/>
                </a:solidFill>
                <a:latin typeface="Open Sans" pitchFamily="34" charset="0"/>
                <a:ea typeface="Open Sans" pitchFamily="34" charset="-122"/>
                <a:cs typeface="Open Sans" pitchFamily="34" charset="-120"/>
              </a:rPr>
              <a:t>選択した文献の参考文献リストを確認し、さらに関連する文献を特定します。引用文献を追跡することで、新たな研究を発見することができます。</a:t>
            </a:r>
            <a:endParaRPr lang="en-US" sz="1600" dirty="0"/>
          </a:p>
        </p:txBody>
      </p:sp>
      <p:pic>
        <p:nvPicPr>
          <p:cNvPr id="5" name="Image 1" descr="preencoded.png"/>
          <p:cNvPicPr>
            <a:picLocks noChangeAspect="1"/>
          </p:cNvPicPr>
          <p:nvPr/>
        </p:nvPicPr>
        <p:blipFill>
          <a:blip r:embed="rId4"/>
          <a:stretch>
            <a:fillRect/>
          </a:stretch>
        </p:blipFill>
        <p:spPr>
          <a:xfrm>
            <a:off x="729020" y="2603540"/>
            <a:ext cx="520660" cy="520660"/>
          </a:xfrm>
          <a:prstGeom prst="rect">
            <a:avLst/>
          </a:prstGeom>
        </p:spPr>
      </p:pic>
      <p:sp>
        <p:nvSpPr>
          <p:cNvPr id="6" name="Text 2"/>
          <p:cNvSpPr/>
          <p:nvPr/>
        </p:nvSpPr>
        <p:spPr>
          <a:xfrm>
            <a:off x="729020" y="3332440"/>
            <a:ext cx="2603778" cy="325398"/>
          </a:xfrm>
          <a:prstGeom prst="rect">
            <a:avLst/>
          </a:prstGeom>
          <a:noFill/>
          <a:ln/>
        </p:spPr>
        <p:txBody>
          <a:bodyPr wrap="none" lIns="0" tIns="0" rIns="0" bIns="0" rtlCol="0" anchor="t"/>
          <a:lstStyle/>
          <a:p>
            <a:pPr marL="0" indent="0" algn="l">
              <a:lnSpc>
                <a:spcPts val="2550"/>
              </a:lnSpc>
              <a:buNone/>
            </a:pPr>
            <a:r>
              <a:rPr lang="en-US" sz="2050" b="1" dirty="0">
                <a:solidFill>
                  <a:srgbClr val="333F70"/>
                </a:solidFill>
                <a:latin typeface="Unbounded Bold" pitchFamily="34" charset="0"/>
                <a:ea typeface="Unbounded Bold" pitchFamily="34" charset="-122"/>
                <a:cs typeface="Unbounded Bold" pitchFamily="34" charset="-120"/>
              </a:rPr>
              <a:t>参考文献</a:t>
            </a:r>
            <a:endParaRPr lang="en-US" sz="2050" dirty="0"/>
          </a:p>
        </p:txBody>
      </p:sp>
      <p:sp>
        <p:nvSpPr>
          <p:cNvPr id="7" name="Text 3"/>
          <p:cNvSpPr/>
          <p:nvPr/>
        </p:nvSpPr>
        <p:spPr>
          <a:xfrm>
            <a:off x="729020" y="3782735"/>
            <a:ext cx="7685961" cy="333375"/>
          </a:xfrm>
          <a:prstGeom prst="rect">
            <a:avLst/>
          </a:prstGeom>
          <a:noFill/>
          <a:ln/>
        </p:spPr>
        <p:txBody>
          <a:bodyPr wrap="none" lIns="0" tIns="0" rIns="0" bIns="0" rtlCol="0" anchor="t"/>
          <a:lstStyle/>
          <a:p>
            <a:pPr marL="0" indent="0" algn="l">
              <a:lnSpc>
                <a:spcPts val="2600"/>
              </a:lnSpc>
              <a:buNone/>
            </a:pPr>
            <a:r>
              <a:rPr lang="en-US" sz="1600" dirty="0">
                <a:solidFill>
                  <a:srgbClr val="333F70"/>
                </a:solidFill>
                <a:latin typeface="Open Sans" pitchFamily="34" charset="0"/>
                <a:ea typeface="Open Sans" pitchFamily="34" charset="-122"/>
                <a:cs typeface="Open Sans" pitchFamily="34" charset="-120"/>
              </a:rPr>
              <a:t>文献リストに記載されている参考文献を調べます。</a:t>
            </a:r>
            <a:endParaRPr lang="en-US" sz="1600" dirty="0"/>
          </a:p>
        </p:txBody>
      </p:sp>
      <p:pic>
        <p:nvPicPr>
          <p:cNvPr id="8" name="Image 2" descr="preencoded.png"/>
          <p:cNvPicPr>
            <a:picLocks noChangeAspect="1"/>
          </p:cNvPicPr>
          <p:nvPr/>
        </p:nvPicPr>
        <p:blipFill>
          <a:blip r:embed="rId5"/>
          <a:stretch>
            <a:fillRect/>
          </a:stretch>
        </p:blipFill>
        <p:spPr>
          <a:xfrm>
            <a:off x="729020" y="4740950"/>
            <a:ext cx="520660" cy="520660"/>
          </a:xfrm>
          <a:prstGeom prst="rect">
            <a:avLst/>
          </a:prstGeom>
        </p:spPr>
      </p:pic>
      <p:sp>
        <p:nvSpPr>
          <p:cNvPr id="9" name="Text 4"/>
          <p:cNvSpPr/>
          <p:nvPr/>
        </p:nvSpPr>
        <p:spPr>
          <a:xfrm>
            <a:off x="729020" y="5469850"/>
            <a:ext cx="7685961" cy="333375"/>
          </a:xfrm>
          <a:prstGeom prst="rect">
            <a:avLst/>
          </a:prstGeom>
          <a:noFill/>
          <a:ln/>
        </p:spPr>
        <p:txBody>
          <a:bodyPr wrap="none" lIns="0" tIns="0" rIns="0" bIns="0" rtlCol="0" anchor="t"/>
          <a:lstStyle/>
          <a:p>
            <a:pPr marL="0" indent="0" algn="l">
              <a:lnSpc>
                <a:spcPts val="2600"/>
              </a:lnSpc>
              <a:buNone/>
            </a:pPr>
            <a:r>
              <a:rPr lang="en-US" sz="1600" dirty="0">
                <a:solidFill>
                  <a:srgbClr val="333F70"/>
                </a:solidFill>
                <a:latin typeface="Open Sans" pitchFamily="34" charset="0"/>
                <a:ea typeface="Open Sans" pitchFamily="34" charset="-122"/>
                <a:cs typeface="Open Sans" pitchFamily="34" charset="-120"/>
              </a:rPr>
              <a:t>引用された文献を調査することで、さらなる関連文献を見つけることができます。</a:t>
            </a:r>
            <a:endParaRPr lang="en-US" sz="1600" dirty="0"/>
          </a:p>
        </p:txBody>
      </p:sp>
      <p:pic>
        <p:nvPicPr>
          <p:cNvPr id="10" name="Image 3" descr="preencoded.png"/>
          <p:cNvPicPr>
            <a:picLocks noChangeAspect="1"/>
          </p:cNvPicPr>
          <p:nvPr/>
        </p:nvPicPr>
        <p:blipFill>
          <a:blip r:embed="rId6"/>
          <a:stretch>
            <a:fillRect/>
          </a:stretch>
        </p:blipFill>
        <p:spPr>
          <a:xfrm>
            <a:off x="729020" y="6428065"/>
            <a:ext cx="520660" cy="520660"/>
          </a:xfrm>
          <a:prstGeom prst="rect">
            <a:avLst/>
          </a:prstGeom>
        </p:spPr>
      </p:pic>
      <p:sp>
        <p:nvSpPr>
          <p:cNvPr id="11" name="Text 5"/>
          <p:cNvSpPr/>
          <p:nvPr/>
        </p:nvSpPr>
        <p:spPr>
          <a:xfrm>
            <a:off x="729020" y="7156966"/>
            <a:ext cx="7685961" cy="333375"/>
          </a:xfrm>
          <a:prstGeom prst="rect">
            <a:avLst/>
          </a:prstGeom>
          <a:noFill/>
          <a:ln/>
        </p:spPr>
        <p:txBody>
          <a:bodyPr wrap="none" lIns="0" tIns="0" rIns="0" bIns="0" rtlCol="0" anchor="t"/>
          <a:lstStyle/>
          <a:p>
            <a:pPr marL="0" indent="0" algn="l">
              <a:lnSpc>
                <a:spcPts val="2600"/>
              </a:lnSpc>
              <a:buNone/>
            </a:pPr>
            <a:r>
              <a:rPr lang="en-US" sz="1600" dirty="0">
                <a:solidFill>
                  <a:srgbClr val="333F70"/>
                </a:solidFill>
                <a:latin typeface="Open Sans" pitchFamily="34" charset="0"/>
                <a:ea typeface="Open Sans" pitchFamily="34" charset="-122"/>
                <a:cs typeface="Open Sans" pitchFamily="34" charset="-120"/>
              </a:rPr>
              <a:t>引用ネットワークを分析することで、研究のつながりを理解できます。</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5184" y="1094780"/>
            <a:ext cx="7455575" cy="668536"/>
          </a:xfrm>
          <a:prstGeom prst="rect">
            <a:avLst/>
          </a:prstGeom>
          <a:noFill/>
          <a:ln/>
        </p:spPr>
        <p:txBody>
          <a:bodyPr wrap="none" lIns="0" tIns="0" rIns="0" bIns="0" rtlCol="0" anchor="t"/>
          <a:lstStyle/>
          <a:p>
            <a:pPr marL="0" indent="0">
              <a:lnSpc>
                <a:spcPts val="5250"/>
              </a:lnSpc>
              <a:buNone/>
            </a:pPr>
            <a:r>
              <a:rPr lang="en-US" sz="4200" b="1" dirty="0">
                <a:solidFill>
                  <a:srgbClr val="333F70"/>
                </a:solidFill>
                <a:latin typeface="Unbounded Bold" pitchFamily="34" charset="0"/>
                <a:ea typeface="Unbounded Bold" pitchFamily="34" charset="-122"/>
                <a:cs typeface="Unbounded Bold" pitchFamily="34" charset="-120"/>
              </a:rPr>
              <a:t>レビュープロセスの透明性確保</a:t>
            </a:r>
            <a:endParaRPr lang="en-US" sz="4200" dirty="0"/>
          </a:p>
        </p:txBody>
      </p:sp>
      <p:sp>
        <p:nvSpPr>
          <p:cNvPr id="4" name="Text 1"/>
          <p:cNvSpPr/>
          <p:nvPr/>
        </p:nvSpPr>
        <p:spPr>
          <a:xfrm>
            <a:off x="6235184" y="2084189"/>
            <a:ext cx="7646432" cy="684609"/>
          </a:xfrm>
          <a:prstGeom prst="rect">
            <a:avLst/>
          </a:prstGeom>
          <a:noFill/>
          <a:ln/>
        </p:spPr>
        <p:txBody>
          <a:bodyPr wrap="square" lIns="0" tIns="0" rIns="0" bIns="0" rtlCol="0" anchor="t"/>
          <a:lstStyle/>
          <a:p>
            <a:pPr marL="0" indent="0">
              <a:lnSpc>
                <a:spcPts val="2650"/>
              </a:lnSpc>
              <a:buNone/>
            </a:pPr>
            <a:r>
              <a:rPr lang="en-US" sz="1650" dirty="0">
                <a:solidFill>
                  <a:srgbClr val="333F70"/>
                </a:solidFill>
                <a:latin typeface="Open Sans" pitchFamily="34" charset="0"/>
                <a:ea typeface="Open Sans" pitchFamily="34" charset="-122"/>
                <a:cs typeface="Open Sans" pitchFamily="34" charset="-120"/>
              </a:rPr>
              <a:t>文献検索プロセスを明確かつ透明に記録します。検索戦略、データベース、キーワード、選択基準などを文書化します。</a:t>
            </a:r>
            <a:endParaRPr lang="en-US" sz="1650" dirty="0"/>
          </a:p>
        </p:txBody>
      </p:sp>
      <p:sp>
        <p:nvSpPr>
          <p:cNvPr id="5" name="Shape 2"/>
          <p:cNvSpPr/>
          <p:nvPr/>
        </p:nvSpPr>
        <p:spPr>
          <a:xfrm>
            <a:off x="6540818" y="3009424"/>
            <a:ext cx="30480" cy="4125278"/>
          </a:xfrm>
          <a:prstGeom prst="roundRect">
            <a:avLst>
              <a:gd name="adj" fmla="val 294815"/>
            </a:avLst>
          </a:prstGeom>
          <a:solidFill>
            <a:srgbClr val="BCDBD4"/>
          </a:solidFill>
          <a:ln/>
        </p:spPr>
        <p:txBody>
          <a:bodyPr/>
          <a:lstStyle/>
          <a:p>
            <a:endParaRPr lang="ja-JP" altLang="en-US"/>
          </a:p>
        </p:txBody>
      </p:sp>
      <p:sp>
        <p:nvSpPr>
          <p:cNvPr id="6" name="Shape 3"/>
          <p:cNvSpPr/>
          <p:nvPr/>
        </p:nvSpPr>
        <p:spPr>
          <a:xfrm>
            <a:off x="6766262" y="3475434"/>
            <a:ext cx="748784" cy="30480"/>
          </a:xfrm>
          <a:prstGeom prst="roundRect">
            <a:avLst>
              <a:gd name="adj" fmla="val 294815"/>
            </a:avLst>
          </a:prstGeom>
          <a:solidFill>
            <a:srgbClr val="BCDBD4"/>
          </a:solidFill>
          <a:ln/>
        </p:spPr>
        <p:txBody>
          <a:bodyPr/>
          <a:lstStyle/>
          <a:p>
            <a:endParaRPr lang="ja-JP" altLang="en-US"/>
          </a:p>
        </p:txBody>
      </p:sp>
      <p:sp>
        <p:nvSpPr>
          <p:cNvPr id="7" name="Shape 4"/>
          <p:cNvSpPr/>
          <p:nvPr/>
        </p:nvSpPr>
        <p:spPr>
          <a:xfrm>
            <a:off x="6315373" y="3250049"/>
            <a:ext cx="481370" cy="481370"/>
          </a:xfrm>
          <a:prstGeom prst="roundRect">
            <a:avLst>
              <a:gd name="adj" fmla="val 18667"/>
            </a:avLst>
          </a:prstGeom>
          <a:solidFill>
            <a:srgbClr val="D6F5EE"/>
          </a:solidFill>
          <a:ln w="7620">
            <a:solidFill>
              <a:srgbClr val="BCDBD4"/>
            </a:solidFill>
            <a:prstDash val="solid"/>
          </a:ln>
        </p:spPr>
        <p:txBody>
          <a:bodyPr/>
          <a:lstStyle/>
          <a:p>
            <a:endParaRPr lang="ja-JP" altLang="en-US"/>
          </a:p>
        </p:txBody>
      </p:sp>
      <p:sp>
        <p:nvSpPr>
          <p:cNvPr id="8" name="Text 5"/>
          <p:cNvSpPr/>
          <p:nvPr/>
        </p:nvSpPr>
        <p:spPr>
          <a:xfrm>
            <a:off x="6472535" y="3330297"/>
            <a:ext cx="166926" cy="320873"/>
          </a:xfrm>
          <a:prstGeom prst="rect">
            <a:avLst/>
          </a:prstGeom>
          <a:noFill/>
          <a:ln/>
        </p:spPr>
        <p:txBody>
          <a:bodyPr wrap="none" lIns="0" tIns="0" rIns="0" bIns="0" rtlCol="0" anchor="t"/>
          <a:lstStyle/>
          <a:p>
            <a:pPr marL="0" indent="0" algn="ctr">
              <a:lnSpc>
                <a:spcPts val="2500"/>
              </a:lnSpc>
              <a:buNone/>
            </a:pPr>
            <a:r>
              <a:rPr lang="en-US" sz="2500" b="1" dirty="0">
                <a:solidFill>
                  <a:srgbClr val="333F70"/>
                </a:solidFill>
                <a:latin typeface="Unbounded Bold" pitchFamily="34" charset="0"/>
                <a:ea typeface="Unbounded Bold" pitchFamily="34" charset="-122"/>
                <a:cs typeface="Unbounded Bold" pitchFamily="34" charset="-120"/>
              </a:rPr>
              <a:t>1</a:t>
            </a:r>
            <a:endParaRPr lang="en-US" sz="2500" dirty="0"/>
          </a:p>
        </p:txBody>
      </p:sp>
      <p:sp>
        <p:nvSpPr>
          <p:cNvPr id="9" name="Text 6"/>
          <p:cNvSpPr/>
          <p:nvPr/>
        </p:nvSpPr>
        <p:spPr>
          <a:xfrm>
            <a:off x="7732752" y="3223260"/>
            <a:ext cx="2674382" cy="334208"/>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検索戦略</a:t>
            </a:r>
            <a:endParaRPr lang="en-US" sz="2100" dirty="0"/>
          </a:p>
        </p:txBody>
      </p:sp>
      <p:sp>
        <p:nvSpPr>
          <p:cNvPr id="10" name="Text 7"/>
          <p:cNvSpPr/>
          <p:nvPr/>
        </p:nvSpPr>
        <p:spPr>
          <a:xfrm>
            <a:off x="7732752" y="3685818"/>
            <a:ext cx="6148864" cy="342305"/>
          </a:xfrm>
          <a:prstGeom prst="rect">
            <a:avLst/>
          </a:prstGeom>
          <a:noFill/>
          <a:ln/>
        </p:spPr>
        <p:txBody>
          <a:bodyPr wrap="non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検索クエリ、データベース、オペレータなどを記録します。</a:t>
            </a:r>
            <a:endParaRPr lang="en-US" sz="1650" dirty="0"/>
          </a:p>
        </p:txBody>
      </p:sp>
      <p:sp>
        <p:nvSpPr>
          <p:cNvPr id="11" name="Shape 8"/>
          <p:cNvSpPr/>
          <p:nvPr/>
        </p:nvSpPr>
        <p:spPr>
          <a:xfrm>
            <a:off x="6766262" y="4921806"/>
            <a:ext cx="748784" cy="30480"/>
          </a:xfrm>
          <a:prstGeom prst="roundRect">
            <a:avLst>
              <a:gd name="adj" fmla="val 294815"/>
            </a:avLst>
          </a:prstGeom>
          <a:solidFill>
            <a:srgbClr val="BCDBD4"/>
          </a:solidFill>
          <a:ln/>
        </p:spPr>
        <p:txBody>
          <a:bodyPr/>
          <a:lstStyle/>
          <a:p>
            <a:endParaRPr lang="ja-JP" altLang="en-US"/>
          </a:p>
        </p:txBody>
      </p:sp>
      <p:sp>
        <p:nvSpPr>
          <p:cNvPr id="12" name="Shape 9"/>
          <p:cNvSpPr/>
          <p:nvPr/>
        </p:nvSpPr>
        <p:spPr>
          <a:xfrm>
            <a:off x="6315373" y="4696420"/>
            <a:ext cx="481370" cy="481370"/>
          </a:xfrm>
          <a:prstGeom prst="roundRect">
            <a:avLst>
              <a:gd name="adj" fmla="val 18667"/>
            </a:avLst>
          </a:prstGeom>
          <a:solidFill>
            <a:srgbClr val="D6F5EE"/>
          </a:solidFill>
          <a:ln w="7620">
            <a:solidFill>
              <a:srgbClr val="BCDBD4"/>
            </a:solidFill>
            <a:prstDash val="solid"/>
          </a:ln>
        </p:spPr>
        <p:txBody>
          <a:bodyPr/>
          <a:lstStyle/>
          <a:p>
            <a:endParaRPr lang="ja-JP" altLang="en-US"/>
          </a:p>
        </p:txBody>
      </p:sp>
      <p:sp>
        <p:nvSpPr>
          <p:cNvPr id="13" name="Text 10"/>
          <p:cNvSpPr/>
          <p:nvPr/>
        </p:nvSpPr>
        <p:spPr>
          <a:xfrm>
            <a:off x="6422053" y="4776668"/>
            <a:ext cx="268010" cy="320873"/>
          </a:xfrm>
          <a:prstGeom prst="rect">
            <a:avLst/>
          </a:prstGeom>
          <a:noFill/>
          <a:ln/>
        </p:spPr>
        <p:txBody>
          <a:bodyPr wrap="none" lIns="0" tIns="0" rIns="0" bIns="0" rtlCol="0" anchor="t"/>
          <a:lstStyle/>
          <a:p>
            <a:pPr marL="0" indent="0" algn="ctr">
              <a:lnSpc>
                <a:spcPts val="2500"/>
              </a:lnSpc>
              <a:buNone/>
            </a:pPr>
            <a:r>
              <a:rPr lang="en-US" sz="2500" b="1" dirty="0">
                <a:solidFill>
                  <a:srgbClr val="333F70"/>
                </a:solidFill>
                <a:latin typeface="Unbounded Bold" pitchFamily="34" charset="0"/>
                <a:ea typeface="Unbounded Bold" pitchFamily="34" charset="-122"/>
                <a:cs typeface="Unbounded Bold" pitchFamily="34" charset="-120"/>
              </a:rPr>
              <a:t>2</a:t>
            </a:r>
            <a:endParaRPr lang="en-US" sz="2500" dirty="0"/>
          </a:p>
        </p:txBody>
      </p:sp>
      <p:sp>
        <p:nvSpPr>
          <p:cNvPr id="14" name="Text 11"/>
          <p:cNvSpPr/>
          <p:nvPr/>
        </p:nvSpPr>
        <p:spPr>
          <a:xfrm>
            <a:off x="7732752" y="4669631"/>
            <a:ext cx="2674382" cy="334208"/>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選択基準</a:t>
            </a:r>
            <a:endParaRPr lang="en-US" sz="2100" dirty="0"/>
          </a:p>
        </p:txBody>
      </p:sp>
      <p:sp>
        <p:nvSpPr>
          <p:cNvPr id="15" name="Text 12"/>
          <p:cNvSpPr/>
          <p:nvPr/>
        </p:nvSpPr>
        <p:spPr>
          <a:xfrm>
            <a:off x="7732752" y="5132189"/>
            <a:ext cx="6148864" cy="342305"/>
          </a:xfrm>
          <a:prstGeom prst="rect">
            <a:avLst/>
          </a:prstGeom>
          <a:noFill/>
          <a:ln/>
        </p:spPr>
        <p:txBody>
          <a:bodyPr wrap="non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文献の選択基準を明確に定義します。</a:t>
            </a:r>
            <a:endParaRPr lang="en-US" sz="1650" dirty="0"/>
          </a:p>
        </p:txBody>
      </p:sp>
      <p:sp>
        <p:nvSpPr>
          <p:cNvPr id="16" name="Shape 13"/>
          <p:cNvSpPr/>
          <p:nvPr/>
        </p:nvSpPr>
        <p:spPr>
          <a:xfrm>
            <a:off x="6766262" y="6368177"/>
            <a:ext cx="748784" cy="30480"/>
          </a:xfrm>
          <a:prstGeom prst="roundRect">
            <a:avLst>
              <a:gd name="adj" fmla="val 294815"/>
            </a:avLst>
          </a:prstGeom>
          <a:solidFill>
            <a:srgbClr val="BCDBD4"/>
          </a:solidFill>
          <a:ln/>
        </p:spPr>
        <p:txBody>
          <a:bodyPr/>
          <a:lstStyle/>
          <a:p>
            <a:endParaRPr lang="ja-JP" altLang="en-US"/>
          </a:p>
        </p:txBody>
      </p:sp>
      <p:sp>
        <p:nvSpPr>
          <p:cNvPr id="17" name="Shape 14"/>
          <p:cNvSpPr/>
          <p:nvPr/>
        </p:nvSpPr>
        <p:spPr>
          <a:xfrm>
            <a:off x="6315373" y="6142792"/>
            <a:ext cx="481370" cy="481370"/>
          </a:xfrm>
          <a:prstGeom prst="roundRect">
            <a:avLst>
              <a:gd name="adj" fmla="val 18667"/>
            </a:avLst>
          </a:prstGeom>
          <a:solidFill>
            <a:srgbClr val="D6F5EE"/>
          </a:solidFill>
          <a:ln w="7620">
            <a:solidFill>
              <a:srgbClr val="BCDBD4"/>
            </a:solidFill>
            <a:prstDash val="solid"/>
          </a:ln>
        </p:spPr>
        <p:txBody>
          <a:bodyPr/>
          <a:lstStyle/>
          <a:p>
            <a:endParaRPr lang="ja-JP" altLang="en-US"/>
          </a:p>
        </p:txBody>
      </p:sp>
      <p:sp>
        <p:nvSpPr>
          <p:cNvPr id="18" name="Text 15"/>
          <p:cNvSpPr/>
          <p:nvPr/>
        </p:nvSpPr>
        <p:spPr>
          <a:xfrm>
            <a:off x="6421338" y="6223040"/>
            <a:ext cx="269319" cy="320873"/>
          </a:xfrm>
          <a:prstGeom prst="rect">
            <a:avLst/>
          </a:prstGeom>
          <a:noFill/>
          <a:ln/>
        </p:spPr>
        <p:txBody>
          <a:bodyPr wrap="none" lIns="0" tIns="0" rIns="0" bIns="0" rtlCol="0" anchor="t"/>
          <a:lstStyle/>
          <a:p>
            <a:pPr marL="0" indent="0" algn="ctr">
              <a:lnSpc>
                <a:spcPts val="2500"/>
              </a:lnSpc>
              <a:buNone/>
            </a:pPr>
            <a:r>
              <a:rPr lang="en-US" sz="2500" b="1" dirty="0">
                <a:solidFill>
                  <a:srgbClr val="333F70"/>
                </a:solidFill>
                <a:latin typeface="Unbounded Bold" pitchFamily="34" charset="0"/>
                <a:ea typeface="Unbounded Bold" pitchFamily="34" charset="-122"/>
                <a:cs typeface="Unbounded Bold" pitchFamily="34" charset="-120"/>
              </a:rPr>
              <a:t>3</a:t>
            </a:r>
            <a:endParaRPr lang="en-US" sz="2500" dirty="0"/>
          </a:p>
        </p:txBody>
      </p:sp>
      <p:sp>
        <p:nvSpPr>
          <p:cNvPr id="19" name="Text 16"/>
          <p:cNvSpPr/>
          <p:nvPr/>
        </p:nvSpPr>
        <p:spPr>
          <a:xfrm>
            <a:off x="7732752" y="6116003"/>
            <a:ext cx="2674382" cy="334208"/>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データ抽出</a:t>
            </a:r>
            <a:endParaRPr lang="en-US" sz="2100" dirty="0"/>
          </a:p>
        </p:txBody>
      </p:sp>
      <p:sp>
        <p:nvSpPr>
          <p:cNvPr id="20" name="Text 17"/>
          <p:cNvSpPr/>
          <p:nvPr/>
        </p:nvSpPr>
        <p:spPr>
          <a:xfrm>
            <a:off x="7732752" y="6578560"/>
            <a:ext cx="6148864" cy="342305"/>
          </a:xfrm>
          <a:prstGeom prst="rect">
            <a:avLst/>
          </a:prstGeom>
          <a:noFill/>
          <a:ln/>
        </p:spPr>
        <p:txBody>
          <a:bodyPr wrap="non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選択した文献から必要なデータを抽出します。</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213</Words>
  <Application>Microsoft Office PowerPoint</Application>
  <PresentationFormat>ユーザー設定</PresentationFormat>
  <Paragraphs>74</Paragraphs>
  <Slides>8</Slides>
  <Notes>8</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Toshio Morizane</cp:lastModifiedBy>
  <cp:revision>2</cp:revision>
  <dcterms:created xsi:type="dcterms:W3CDTF">2024-10-02T09:21:23Z</dcterms:created>
  <dcterms:modified xsi:type="dcterms:W3CDTF">2024-10-03T05:22:09Z</dcterms:modified>
</cp:coreProperties>
</file>